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  <p:sldMasterId id="2147483696" r:id="rId2"/>
    <p:sldMasterId id="2147483709" r:id="rId3"/>
  </p:sldMasterIdLst>
  <p:notesMasterIdLst>
    <p:notesMasterId r:id="rId21"/>
  </p:notesMasterIdLst>
  <p:sldIdLst>
    <p:sldId id="346" r:id="rId4"/>
    <p:sldId id="569" r:id="rId5"/>
    <p:sldId id="616" r:id="rId6"/>
    <p:sldId id="571" r:id="rId7"/>
    <p:sldId id="638" r:id="rId8"/>
    <p:sldId id="639" r:id="rId9"/>
    <p:sldId id="640" r:id="rId10"/>
    <p:sldId id="612" r:id="rId11"/>
    <p:sldId id="657" r:id="rId12"/>
    <p:sldId id="630" r:id="rId13"/>
    <p:sldId id="663" r:id="rId14"/>
    <p:sldId id="664" r:id="rId15"/>
    <p:sldId id="665" r:id="rId16"/>
    <p:sldId id="666" r:id="rId17"/>
    <p:sldId id="627" r:id="rId18"/>
    <p:sldId id="667" r:id="rId19"/>
    <p:sldId id="622" r:id="rId20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8080"/>
    <a:srgbClr val="9999FF"/>
    <a:srgbClr val="FDFBA3"/>
    <a:srgbClr val="FFFFCC"/>
    <a:srgbClr val="3366CC"/>
    <a:srgbClr val="FFCCCC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0" autoAdjust="0"/>
    <p:restoredTop sz="99881" autoAdjust="0"/>
  </p:normalViewPr>
  <p:slideViewPr>
    <p:cSldViewPr>
      <p:cViewPr varScale="1">
        <p:scale>
          <a:sx n="114" d="100"/>
          <a:sy n="114" d="100"/>
        </p:scale>
        <p:origin x="146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3438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3339E03-28AE-481C-8527-662550F79B71}" type="datetimeFigureOut">
              <a:rPr lang="ko-KR" altLang="en-US"/>
              <a:pPr>
                <a:defRPr/>
              </a:pPr>
              <a:t>2015-11-11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5872892D-AFA3-446A-BDDC-0BB212CA15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2268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문화"/>
          <p:cNvPicPr>
            <a:picLocks noChangeAspect="1" noChangeArrowheads="1"/>
          </p:cNvPicPr>
          <p:nvPr/>
        </p:nvPicPr>
        <p:blipFill>
          <a:blip r:embed="rId2" cstate="print">
            <a:lum bright="-12000" contrast="18000"/>
          </a:blip>
          <a:srcRect l="3847" t="1459" r="3847" b="82549"/>
          <a:stretch>
            <a:fillRect/>
          </a:stretch>
        </p:blipFill>
        <p:spPr bwMode="auto">
          <a:xfrm>
            <a:off x="0" y="0"/>
            <a:ext cx="9144000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3"/>
          <p:cNvGrpSpPr>
            <a:grpSpLocks/>
          </p:cNvGrpSpPr>
          <p:nvPr/>
        </p:nvGrpSpPr>
        <p:grpSpPr bwMode="auto">
          <a:xfrm flipV="1">
            <a:off x="0" y="5013325"/>
            <a:ext cx="9144000" cy="1844675"/>
            <a:chOff x="0" y="0"/>
            <a:chExt cx="5760" cy="1752"/>
          </a:xfrm>
        </p:grpSpPr>
        <p:pic>
          <p:nvPicPr>
            <p:cNvPr id="6" name="Picture 4" descr="문화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3847" t="1459" r="3847" b="82549"/>
            <a:stretch>
              <a:fillRect/>
            </a:stretch>
          </p:blipFill>
          <p:spPr bwMode="auto">
            <a:xfrm>
              <a:off x="0" y="0"/>
              <a:ext cx="5760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752"/>
            </a:xfrm>
            <a:prstGeom prst="rect">
              <a:avLst/>
            </a:prstGeom>
            <a:gradFill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t" latinLnBrk="0" hangingPunct="0">
                <a:spcBef>
                  <a:spcPct val="5000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grpSp>
        <p:nvGrpSpPr>
          <p:cNvPr id="8" name="Group 6"/>
          <p:cNvGrpSpPr>
            <a:grpSpLocks/>
          </p:cNvGrpSpPr>
          <p:nvPr userDrawn="1"/>
        </p:nvGrpSpPr>
        <p:grpSpPr bwMode="auto">
          <a:xfrm>
            <a:off x="0" y="6092825"/>
            <a:ext cx="9144000" cy="792163"/>
            <a:chOff x="0" y="3838"/>
            <a:chExt cx="5760" cy="499"/>
          </a:xfrm>
        </p:grpSpPr>
        <p:pic>
          <p:nvPicPr>
            <p:cNvPr id="9" name="Picture 7" descr="문화"/>
            <p:cNvPicPr>
              <a:picLocks noChangeAspect="1" noChangeArrowheads="1"/>
            </p:cNvPicPr>
            <p:nvPr/>
          </p:nvPicPr>
          <p:blipFill>
            <a:blip r:embed="rId2" cstate="print">
              <a:lum bright="-34000" contrast="-6000"/>
            </a:blip>
            <a:srcRect l="3847" t="77049" r="3847" b="20973"/>
            <a:stretch>
              <a:fillRect/>
            </a:stretch>
          </p:blipFill>
          <p:spPr bwMode="auto">
            <a:xfrm>
              <a:off x="0" y="3838"/>
              <a:ext cx="5759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1927" y="4154"/>
              <a:ext cx="3833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eaLnBrk="0" fontAlgn="t" latinLnBrk="0" hangingPunct="0">
                <a:spcBef>
                  <a:spcPct val="5000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sp>
        <p:nvSpPr>
          <p:cNvPr id="11" name="AutoShape 16"/>
          <p:cNvSpPr>
            <a:spLocks noChangeArrowheads="1"/>
          </p:cNvSpPr>
          <p:nvPr/>
        </p:nvSpPr>
        <p:spPr bwMode="auto">
          <a:xfrm>
            <a:off x="323850" y="0"/>
            <a:ext cx="8496300" cy="3859213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t" latinLnBrk="0" hangingPunct="0">
              <a:spcBef>
                <a:spcPct val="50000"/>
              </a:spcBef>
              <a:spcAft>
                <a:spcPts val="0"/>
              </a:spcAft>
              <a:defRPr/>
            </a:pPr>
            <a:endParaRPr kumimoji="0" lang="ko-KR" altLang="en-US">
              <a:latin typeface="+mn-lt"/>
              <a:ea typeface="+mn-ea"/>
            </a:endParaRPr>
          </a:p>
        </p:txBody>
      </p:sp>
      <p:sp>
        <p:nvSpPr>
          <p:cNvPr id="500750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684335" y="2133603"/>
            <a:ext cx="7772400" cy="1470025"/>
          </a:xfrm>
        </p:spPr>
        <p:txBody>
          <a:bodyPr/>
          <a:lstStyle>
            <a:lvl1pPr algn="ctr">
              <a:defRPr sz="2800">
                <a:solidFill>
                  <a:srgbClr val="5F5F5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500751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6"/>
            <a:ext cx="6400800" cy="244475"/>
          </a:xfrm>
          <a:ln w="12699"/>
        </p:spPr>
        <p:txBody>
          <a:bodyPr lIns="0" tIns="0" rIns="0" bIns="0">
            <a:spAutoFit/>
          </a:bodyPr>
          <a:lstStyle>
            <a:lvl1pPr algn="ctr">
              <a:defRPr b="1">
                <a:latin typeface="HY강B" pitchFamily="18" charset="-127"/>
                <a:ea typeface="HY강B" pitchFamily="18" charset="-127"/>
              </a:defRPr>
            </a:lvl1pPr>
          </a:lstStyle>
          <a:p>
            <a:r>
              <a:rPr lang="ko-KR" altLang="en-US"/>
              <a:t>마스터 부제목 스타일 편집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63500"/>
            <a:ext cx="2057400" cy="638968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2" y="63500"/>
            <a:ext cx="6031523" cy="638968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3500"/>
            <a:ext cx="6096000" cy="685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2" y="908050"/>
            <a:ext cx="4044462" cy="55451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2338" y="908050"/>
            <a:ext cx="4044462" cy="55451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3500"/>
            <a:ext cx="6096000" cy="685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2" y="908050"/>
            <a:ext cx="4044462" cy="55451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2338" y="908055"/>
            <a:ext cx="4044462" cy="269557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42338" y="3756030"/>
            <a:ext cx="4044462" cy="26971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문화"/>
          <p:cNvPicPr>
            <a:picLocks noChangeAspect="1" noChangeArrowheads="1"/>
          </p:cNvPicPr>
          <p:nvPr/>
        </p:nvPicPr>
        <p:blipFill>
          <a:blip r:embed="rId2" cstate="print">
            <a:lum bright="-12000" contrast="18000"/>
          </a:blip>
          <a:srcRect l="3847" t="1459" r="3847" b="82549"/>
          <a:stretch>
            <a:fillRect/>
          </a:stretch>
        </p:blipFill>
        <p:spPr bwMode="auto">
          <a:xfrm>
            <a:off x="0" y="0"/>
            <a:ext cx="9144000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34"/>
          <p:cNvGrpSpPr>
            <a:grpSpLocks/>
          </p:cNvGrpSpPr>
          <p:nvPr/>
        </p:nvGrpSpPr>
        <p:grpSpPr bwMode="auto">
          <a:xfrm flipV="1">
            <a:off x="0" y="5013325"/>
            <a:ext cx="9144000" cy="1844675"/>
            <a:chOff x="0" y="0"/>
            <a:chExt cx="5760" cy="1752"/>
          </a:xfrm>
        </p:grpSpPr>
        <p:pic>
          <p:nvPicPr>
            <p:cNvPr id="6" name="Picture 35" descr="문화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3847" t="1459" r="3847" b="82549"/>
            <a:stretch>
              <a:fillRect/>
            </a:stretch>
          </p:blipFill>
          <p:spPr bwMode="auto">
            <a:xfrm>
              <a:off x="0" y="0"/>
              <a:ext cx="5760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36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752"/>
            </a:xfrm>
            <a:prstGeom prst="rect">
              <a:avLst/>
            </a:prstGeom>
            <a:gradFill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grpSp>
        <p:nvGrpSpPr>
          <p:cNvPr id="8" name="Group 47"/>
          <p:cNvGrpSpPr>
            <a:grpSpLocks/>
          </p:cNvGrpSpPr>
          <p:nvPr/>
        </p:nvGrpSpPr>
        <p:grpSpPr bwMode="auto">
          <a:xfrm>
            <a:off x="0" y="6092825"/>
            <a:ext cx="9144000" cy="792163"/>
            <a:chOff x="0" y="3838"/>
            <a:chExt cx="5760" cy="499"/>
          </a:xfrm>
        </p:grpSpPr>
        <p:pic>
          <p:nvPicPr>
            <p:cNvPr id="9" name="Picture 37" descr="문화"/>
            <p:cNvPicPr>
              <a:picLocks noChangeAspect="1" noChangeArrowheads="1"/>
            </p:cNvPicPr>
            <p:nvPr/>
          </p:nvPicPr>
          <p:blipFill>
            <a:blip r:embed="rId2" cstate="print">
              <a:lum bright="-34000" contrast="-6000"/>
            </a:blip>
            <a:srcRect l="3847" t="77049" r="3847" b="20973"/>
            <a:stretch>
              <a:fillRect/>
            </a:stretch>
          </p:blipFill>
          <p:spPr bwMode="auto">
            <a:xfrm>
              <a:off x="0" y="3838"/>
              <a:ext cx="5759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" name="Group 39"/>
            <p:cNvGrpSpPr>
              <a:grpSpLocks/>
            </p:cNvGrpSpPr>
            <p:nvPr/>
          </p:nvGrpSpPr>
          <p:grpSpPr bwMode="auto">
            <a:xfrm>
              <a:off x="1823" y="3904"/>
              <a:ext cx="331" cy="326"/>
              <a:chOff x="568" y="2636"/>
              <a:chExt cx="203" cy="182"/>
            </a:xfrm>
          </p:grpSpPr>
          <p:sp>
            <p:nvSpPr>
              <p:cNvPr id="14" name="Line 40"/>
              <p:cNvSpPr>
                <a:spLocks noChangeShapeType="1"/>
              </p:cNvSpPr>
              <p:nvPr/>
            </p:nvSpPr>
            <p:spPr bwMode="auto">
              <a:xfrm flipV="1">
                <a:off x="568" y="2636"/>
                <a:ext cx="95" cy="182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+mn-lt"/>
                  <a:ea typeface="+mn-ea"/>
                </a:endParaRPr>
              </a:p>
            </p:txBody>
          </p:sp>
          <p:sp>
            <p:nvSpPr>
              <p:cNvPr id="15" name="Line 41"/>
              <p:cNvSpPr>
                <a:spLocks noChangeShapeType="1"/>
              </p:cNvSpPr>
              <p:nvPr/>
            </p:nvSpPr>
            <p:spPr bwMode="auto">
              <a:xfrm flipH="1" flipV="1">
                <a:off x="676" y="2636"/>
                <a:ext cx="95" cy="182"/>
              </a:xfrm>
              <a:prstGeom prst="line">
                <a:avLst/>
              </a:prstGeom>
              <a:noFill/>
              <a:ln w="762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+mn-lt"/>
                  <a:ea typeface="+mn-ea"/>
                </a:endParaRPr>
              </a:p>
            </p:txBody>
          </p:sp>
        </p:grpSp>
        <p:sp>
          <p:nvSpPr>
            <p:cNvPr id="11" name="Line 42"/>
            <p:cNvSpPr>
              <a:spLocks noChangeShapeType="1"/>
            </p:cNvSpPr>
            <p:nvPr/>
          </p:nvSpPr>
          <p:spPr bwMode="auto">
            <a:xfrm>
              <a:off x="1927" y="4154"/>
              <a:ext cx="3833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12" name="Text Box 43"/>
            <p:cNvSpPr txBox="1">
              <a:spLocks noChangeArrowheads="1"/>
            </p:cNvSpPr>
            <p:nvPr/>
          </p:nvSpPr>
          <p:spPr bwMode="auto">
            <a:xfrm>
              <a:off x="2105" y="3935"/>
              <a:ext cx="186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kumimoji="0" lang="en-US" altLang="ko-KR" sz="2000">
                  <a:solidFill>
                    <a:schemeClr val="bg1"/>
                  </a:solidFill>
                  <a:latin typeface="Arial Black" pitchFamily="34" charset="0"/>
                  <a:ea typeface="굴림" charset="-127"/>
                </a:rPr>
                <a:t>TOP </a:t>
              </a:r>
              <a:r>
                <a:rPr kumimoji="0" lang="en-US" altLang="ko-KR" sz="2000" i="1">
                  <a:solidFill>
                    <a:schemeClr val="bg1"/>
                  </a:solidFill>
                  <a:latin typeface="Arial Black" pitchFamily="34" charset="0"/>
                  <a:ea typeface="굴림" charset="-127"/>
                </a:rPr>
                <a:t>consulting</a:t>
              </a:r>
            </a:p>
          </p:txBody>
        </p:sp>
        <p:sp>
          <p:nvSpPr>
            <p:cNvPr id="13" name="Text Box 44"/>
            <p:cNvSpPr txBox="1">
              <a:spLocks noChangeArrowheads="1"/>
            </p:cNvSpPr>
            <p:nvPr/>
          </p:nvSpPr>
          <p:spPr bwMode="auto">
            <a:xfrm>
              <a:off x="2163" y="4165"/>
              <a:ext cx="203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kumimoji="0" lang="en-US" altLang="ko-KR" sz="900" b="1" i="1">
                  <a:solidFill>
                    <a:srgbClr val="B2B2B2"/>
                  </a:solidFill>
                  <a:latin typeface="Century Gothic" pitchFamily="34" charset="0"/>
                  <a:ea typeface="굴림" charset="-127"/>
                </a:rPr>
                <a:t> Assessment</a:t>
              </a:r>
              <a:r>
                <a:rPr kumimoji="0" lang="en-US" altLang="ko-KR" sz="900" b="1" i="1">
                  <a:solidFill>
                    <a:srgbClr val="333333"/>
                  </a:solidFill>
                  <a:latin typeface="Century Gothic" pitchFamily="34" charset="0"/>
                  <a:ea typeface="굴림" charset="-127"/>
                </a:rPr>
                <a:t>  </a:t>
              </a:r>
              <a:r>
                <a:rPr kumimoji="0" lang="en-US" altLang="ko-KR" sz="900" b="1" i="1">
                  <a:solidFill>
                    <a:srgbClr val="969696"/>
                  </a:solidFill>
                  <a:latin typeface="Century Gothic" pitchFamily="34" charset="0"/>
                  <a:ea typeface="굴림" charset="-127"/>
                </a:rPr>
                <a:t>Technology Opportunity Planning</a:t>
              </a:r>
            </a:p>
          </p:txBody>
        </p:sp>
      </p:grpSp>
      <p:sp>
        <p:nvSpPr>
          <p:cNvPr id="16" name="AutoShape 46"/>
          <p:cNvSpPr>
            <a:spLocks noChangeArrowheads="1"/>
          </p:cNvSpPr>
          <p:nvPr/>
        </p:nvSpPr>
        <p:spPr bwMode="auto">
          <a:xfrm>
            <a:off x="323850" y="-2692400"/>
            <a:ext cx="8496300" cy="6551613"/>
          </a:xfrm>
          <a:prstGeom prst="roundRect">
            <a:avLst>
              <a:gd name="adj" fmla="val 281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latin typeface="+mn-lt"/>
              <a:ea typeface="+mn-ea"/>
            </a:endParaRPr>
          </a:p>
        </p:txBody>
      </p:sp>
      <p:sp>
        <p:nvSpPr>
          <p:cNvPr id="7199" name="Rectangle 31"/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>
            <a:lvl1pPr algn="ctr">
              <a:defRPr sz="2800">
                <a:solidFill>
                  <a:srgbClr val="5F5F5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00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212725"/>
          </a:xfrm>
          <a:ln w="12699"/>
        </p:spPr>
        <p:txBody>
          <a:bodyPr lIns="0" tIns="0" rIns="0" bIns="0">
            <a:spAutoFit/>
          </a:bodyPr>
          <a:lstStyle>
            <a:lvl1pPr algn="ctr"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908050"/>
            <a:ext cx="4038600" cy="5545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908050"/>
            <a:ext cx="4038600" cy="5545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63500"/>
            <a:ext cx="2057400" cy="638968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3500"/>
            <a:ext cx="6019800" cy="638968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3500"/>
            <a:ext cx="6096000" cy="685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908050"/>
            <a:ext cx="4038600" cy="55451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908050"/>
            <a:ext cx="4038600" cy="55451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문화"/>
          <p:cNvPicPr>
            <a:picLocks noChangeAspect="1" noChangeArrowheads="1"/>
          </p:cNvPicPr>
          <p:nvPr/>
        </p:nvPicPr>
        <p:blipFill>
          <a:blip r:embed="rId2" cstate="print">
            <a:lum bright="-12000" contrast="18000"/>
          </a:blip>
          <a:srcRect l="3847" t="1459" r="3847" b="82549"/>
          <a:stretch>
            <a:fillRect/>
          </a:stretch>
        </p:blipFill>
        <p:spPr bwMode="auto">
          <a:xfrm>
            <a:off x="0" y="0"/>
            <a:ext cx="9144000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34"/>
          <p:cNvGrpSpPr>
            <a:grpSpLocks/>
          </p:cNvGrpSpPr>
          <p:nvPr/>
        </p:nvGrpSpPr>
        <p:grpSpPr bwMode="auto">
          <a:xfrm flipV="1">
            <a:off x="0" y="5013325"/>
            <a:ext cx="9144000" cy="1844675"/>
            <a:chOff x="0" y="0"/>
            <a:chExt cx="5760" cy="1752"/>
          </a:xfrm>
        </p:grpSpPr>
        <p:pic>
          <p:nvPicPr>
            <p:cNvPr id="6" name="Picture 35" descr="문화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3847" t="1459" r="3847" b="82549"/>
            <a:stretch>
              <a:fillRect/>
            </a:stretch>
          </p:blipFill>
          <p:spPr bwMode="auto">
            <a:xfrm>
              <a:off x="0" y="0"/>
              <a:ext cx="5760" cy="1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36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752"/>
            </a:xfrm>
            <a:prstGeom prst="rect">
              <a:avLst/>
            </a:prstGeom>
            <a:gradFill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ko-KR" altLang="en-US" sz="12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8" name="Group 47"/>
          <p:cNvGrpSpPr>
            <a:grpSpLocks/>
          </p:cNvGrpSpPr>
          <p:nvPr/>
        </p:nvGrpSpPr>
        <p:grpSpPr bwMode="auto">
          <a:xfrm>
            <a:off x="0" y="6092825"/>
            <a:ext cx="9144000" cy="792163"/>
            <a:chOff x="0" y="3838"/>
            <a:chExt cx="5760" cy="499"/>
          </a:xfrm>
        </p:grpSpPr>
        <p:pic>
          <p:nvPicPr>
            <p:cNvPr id="9" name="Picture 37" descr="문화"/>
            <p:cNvPicPr>
              <a:picLocks noChangeAspect="1" noChangeArrowheads="1"/>
            </p:cNvPicPr>
            <p:nvPr/>
          </p:nvPicPr>
          <p:blipFill>
            <a:blip r:embed="rId2" cstate="print">
              <a:lum bright="-34000" contrast="-6000"/>
            </a:blip>
            <a:srcRect l="3847" t="77049" r="3847" b="20973"/>
            <a:stretch>
              <a:fillRect/>
            </a:stretch>
          </p:blipFill>
          <p:spPr bwMode="auto">
            <a:xfrm>
              <a:off x="0" y="3838"/>
              <a:ext cx="5759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" name="Group 39"/>
            <p:cNvGrpSpPr>
              <a:grpSpLocks/>
            </p:cNvGrpSpPr>
            <p:nvPr/>
          </p:nvGrpSpPr>
          <p:grpSpPr bwMode="auto">
            <a:xfrm>
              <a:off x="1823" y="3904"/>
              <a:ext cx="331" cy="326"/>
              <a:chOff x="568" y="2636"/>
              <a:chExt cx="203" cy="182"/>
            </a:xfrm>
          </p:grpSpPr>
          <p:sp>
            <p:nvSpPr>
              <p:cNvPr id="14" name="Line 40"/>
              <p:cNvSpPr>
                <a:spLocks noChangeShapeType="1"/>
              </p:cNvSpPr>
              <p:nvPr/>
            </p:nvSpPr>
            <p:spPr bwMode="auto">
              <a:xfrm flipV="1">
                <a:off x="568" y="2636"/>
                <a:ext cx="95" cy="182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0" hangingPunct="0">
                  <a:defRPr/>
                </a:pPr>
                <a:endParaRPr lang="ko-KR" altLang="en-US" sz="1200" dirty="0">
                  <a:solidFill>
                    <a:srgbClr val="000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15" name="Line 41"/>
              <p:cNvSpPr>
                <a:spLocks noChangeShapeType="1"/>
              </p:cNvSpPr>
              <p:nvPr/>
            </p:nvSpPr>
            <p:spPr bwMode="auto">
              <a:xfrm flipH="1" flipV="1">
                <a:off x="676" y="2636"/>
                <a:ext cx="95" cy="182"/>
              </a:xfrm>
              <a:prstGeom prst="line">
                <a:avLst/>
              </a:prstGeom>
              <a:noFill/>
              <a:ln w="762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0" hangingPunct="0">
                  <a:defRPr/>
                </a:pPr>
                <a:endParaRPr lang="ko-KR" altLang="en-US" sz="1200" dirty="0">
                  <a:solidFill>
                    <a:srgbClr val="000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1" name="Line 42"/>
            <p:cNvSpPr>
              <a:spLocks noChangeShapeType="1"/>
            </p:cNvSpPr>
            <p:nvPr/>
          </p:nvSpPr>
          <p:spPr bwMode="auto">
            <a:xfrm>
              <a:off x="1927" y="4154"/>
              <a:ext cx="3833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eaLnBrk="0" hangingPunct="0">
                <a:defRPr/>
              </a:pPr>
              <a:endParaRPr lang="ko-KR" altLang="en-US" sz="12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2" name="Text Box 43"/>
            <p:cNvSpPr txBox="1">
              <a:spLocks noChangeArrowheads="1"/>
            </p:cNvSpPr>
            <p:nvPr/>
          </p:nvSpPr>
          <p:spPr bwMode="auto">
            <a:xfrm>
              <a:off x="2105" y="3935"/>
              <a:ext cx="186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altLang="ko-KR" sz="2000" dirty="0">
                  <a:solidFill>
                    <a:srgbClr val="FFFFFF"/>
                  </a:solidFill>
                  <a:latin typeface="Arial Black" pitchFamily="34" charset="0"/>
                </a:rPr>
                <a:t>TOP </a:t>
              </a:r>
              <a:r>
                <a:rPr lang="en-US" altLang="ko-KR" sz="2000" i="1" dirty="0">
                  <a:solidFill>
                    <a:srgbClr val="FFFFFF"/>
                  </a:solidFill>
                  <a:latin typeface="Arial Black" pitchFamily="34" charset="0"/>
                </a:rPr>
                <a:t>consulting</a:t>
              </a:r>
            </a:p>
          </p:txBody>
        </p:sp>
        <p:sp>
          <p:nvSpPr>
            <p:cNvPr id="13" name="Text Box 44"/>
            <p:cNvSpPr txBox="1">
              <a:spLocks noChangeArrowheads="1"/>
            </p:cNvSpPr>
            <p:nvPr/>
          </p:nvSpPr>
          <p:spPr bwMode="auto">
            <a:xfrm>
              <a:off x="2163" y="4165"/>
              <a:ext cx="203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lnSpc>
                  <a:spcPct val="60000"/>
                </a:lnSpc>
                <a:spcBef>
                  <a:spcPct val="50000"/>
                </a:spcBef>
                <a:defRPr/>
              </a:pPr>
              <a:r>
                <a:rPr lang="en-US" altLang="ko-KR" sz="900" b="1" i="1" dirty="0">
                  <a:solidFill>
                    <a:srgbClr val="B2B2B2"/>
                  </a:solidFill>
                  <a:latin typeface="Century Gothic" pitchFamily="34" charset="0"/>
                </a:rPr>
                <a:t> Assessment</a:t>
              </a:r>
              <a:r>
                <a:rPr lang="en-US" altLang="ko-KR" sz="900" b="1" i="1" dirty="0">
                  <a:solidFill>
                    <a:srgbClr val="333333"/>
                  </a:solidFill>
                  <a:latin typeface="Century Gothic" pitchFamily="34" charset="0"/>
                </a:rPr>
                <a:t>  </a:t>
              </a:r>
              <a:r>
                <a:rPr lang="en-US" altLang="ko-KR" sz="900" b="1" i="1" dirty="0">
                  <a:solidFill>
                    <a:srgbClr val="969696"/>
                  </a:solidFill>
                  <a:latin typeface="Century Gothic" pitchFamily="34" charset="0"/>
                </a:rPr>
                <a:t>Technology Opportunity Planning</a:t>
              </a:r>
            </a:p>
          </p:txBody>
        </p:sp>
      </p:grpSp>
      <p:sp>
        <p:nvSpPr>
          <p:cNvPr id="16" name="AutoShape 46"/>
          <p:cNvSpPr>
            <a:spLocks noChangeArrowheads="1"/>
          </p:cNvSpPr>
          <p:nvPr/>
        </p:nvSpPr>
        <p:spPr bwMode="auto">
          <a:xfrm>
            <a:off x="323850" y="-142875"/>
            <a:ext cx="8496300" cy="4002088"/>
          </a:xfrm>
          <a:prstGeom prst="roundRect">
            <a:avLst>
              <a:gd name="adj" fmla="val 281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ko-KR" altLang="en-US" sz="1200" dirty="0">
              <a:solidFill>
                <a:srgbClr val="0000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7199" name="Rectangle 31"/>
          <p:cNvSpPr>
            <a:spLocks noGrp="1" noChangeArrowheads="1"/>
          </p:cNvSpPr>
          <p:nvPr>
            <p:ph type="ctrTitle"/>
          </p:nvPr>
        </p:nvSpPr>
        <p:spPr>
          <a:xfrm>
            <a:off x="684213" y="2133642"/>
            <a:ext cx="7772400" cy="1470025"/>
          </a:xfrm>
        </p:spPr>
        <p:txBody>
          <a:bodyPr/>
          <a:lstStyle>
            <a:lvl1pPr algn="ctr">
              <a:defRPr sz="2400">
                <a:solidFill>
                  <a:srgbClr val="5F5F5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00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4"/>
            <a:ext cx="6400800" cy="215444"/>
          </a:xfrm>
          <a:ln w="12699"/>
        </p:spPr>
        <p:txBody>
          <a:bodyPr lIns="0" tIns="0" rIns="0" bIns="0">
            <a:spAutoFit/>
          </a:bodyPr>
          <a:lstStyle>
            <a:lvl1pPr algn="ctr"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4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908054"/>
            <a:ext cx="4038600" cy="2016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908054"/>
            <a:ext cx="4038600" cy="2016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435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1" y="27307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63526"/>
            <a:ext cx="2057400" cy="28606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3526"/>
            <a:ext cx="6019800" cy="28606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2" y="908050"/>
            <a:ext cx="4044462" cy="5545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2338" y="908050"/>
            <a:ext cx="4044462" cy="5545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272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272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538" y="273055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문화"/>
          <p:cNvPicPr>
            <a:picLocks noChangeAspect="1" noChangeArrowheads="1"/>
          </p:cNvPicPr>
          <p:nvPr/>
        </p:nvPicPr>
        <p:blipFill>
          <a:blip r:embed="rId15" cstate="print"/>
          <a:srcRect b="3092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9715" name="Rectangle 3"/>
          <p:cNvSpPr>
            <a:spLocks noChangeArrowheads="1"/>
          </p:cNvSpPr>
          <p:nvPr/>
        </p:nvSpPr>
        <p:spPr bwMode="auto">
          <a:xfrm>
            <a:off x="0" y="6502400"/>
            <a:ext cx="468313" cy="252413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fontAlgn="t" latinLnBrk="0" hangingPunct="0">
              <a:spcBef>
                <a:spcPct val="50000"/>
              </a:spcBef>
              <a:spcAft>
                <a:spcPts val="0"/>
              </a:spcAft>
              <a:defRPr/>
            </a:pPr>
            <a:endParaRPr kumimoji="0" lang="ko-KR" altLang="en-US">
              <a:latin typeface="+mn-lt"/>
              <a:ea typeface="+mn-ea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3500"/>
            <a:ext cx="6096000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28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08050"/>
            <a:ext cx="8229600" cy="5545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grpSp>
        <p:nvGrpSpPr>
          <p:cNvPr id="1030" name="Group 6"/>
          <p:cNvGrpSpPr>
            <a:grpSpLocks/>
          </p:cNvGrpSpPr>
          <p:nvPr/>
        </p:nvGrpSpPr>
        <p:grpSpPr bwMode="auto">
          <a:xfrm rot="-5400000">
            <a:off x="5049044" y="3099594"/>
            <a:ext cx="46038" cy="7143750"/>
            <a:chOff x="5776" y="218"/>
            <a:chExt cx="292" cy="3905"/>
          </a:xfrm>
        </p:grpSpPr>
        <p:sp>
          <p:nvSpPr>
            <p:cNvPr id="499719" name="Line 7"/>
            <p:cNvSpPr>
              <a:spLocks noChangeShapeType="1"/>
            </p:cNvSpPr>
            <p:nvPr userDrawn="1"/>
          </p:nvSpPr>
          <p:spPr bwMode="auto">
            <a:xfrm>
              <a:off x="5987" y="440"/>
              <a:ext cx="0" cy="3683"/>
            </a:xfrm>
            <a:prstGeom prst="line">
              <a:avLst/>
            </a:prstGeom>
            <a:noFill/>
            <a:ln w="12700">
              <a:solidFill>
                <a:srgbClr val="AEDB0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t" latinLnBrk="0" hangingPunct="0">
                <a:spcBef>
                  <a:spcPct val="5000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499720" name="Rectangle 8"/>
            <p:cNvSpPr>
              <a:spLocks noChangeArrowheads="1"/>
            </p:cNvSpPr>
            <p:nvPr userDrawn="1"/>
          </p:nvSpPr>
          <p:spPr bwMode="auto">
            <a:xfrm>
              <a:off x="5776" y="218"/>
              <a:ext cx="292" cy="3905"/>
            </a:xfrm>
            <a:prstGeom prst="rect">
              <a:avLst/>
            </a:prstGeom>
            <a:gradFill rotWithShape="1">
              <a:gsLst>
                <a:gs pos="0">
                  <a:schemeClr val="bg1">
                    <a:alpha val="62000"/>
                  </a:schemeClr>
                </a:gs>
                <a:gs pos="100000">
                  <a:schemeClr val="bg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 eaLnBrk="0" fontAlgn="t" latinLnBrk="0" hangingPunct="0">
                <a:spcBef>
                  <a:spcPct val="5000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sp>
        <p:nvSpPr>
          <p:cNvPr id="499721" name="Rectangle 9"/>
          <p:cNvSpPr>
            <a:spLocks noChangeArrowheads="1"/>
          </p:cNvSpPr>
          <p:nvPr/>
        </p:nvSpPr>
        <p:spPr bwMode="auto">
          <a:xfrm>
            <a:off x="8736013" y="6605588"/>
            <a:ext cx="174625" cy="138112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defTabSz="903288" eaLnBrk="0" fontAlgn="t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6E86EACF-70D6-4339-B389-F34BFDD5025B}" type="slidenum">
              <a:rPr kumimoji="0" lang="en-US" altLang="ko-KR" sz="1000">
                <a:latin typeface="HY견고딕" pitchFamily="18" charset="-127"/>
                <a:ea typeface="HY견고딕" pitchFamily="18" charset="-127"/>
              </a:rPr>
              <a:pPr algn="r" defTabSz="903288" eaLnBrk="0" fontAlgn="t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ko-KR" sz="1000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1032" name="Picture 11" descr="6_1"/>
          <p:cNvPicPr>
            <a:picLocks noChangeAspect="1" noChangeArrowheads="1"/>
          </p:cNvPicPr>
          <p:nvPr/>
        </p:nvPicPr>
        <p:blipFill>
          <a:blip r:embed="rId16" cstate="print"/>
          <a:srcRect b="76949"/>
          <a:stretch>
            <a:fillRect/>
          </a:stretch>
        </p:blipFill>
        <p:spPr bwMode="auto">
          <a:xfrm>
            <a:off x="0" y="620713"/>
            <a:ext cx="8820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Y견고딕" pitchFamily="18" charset="-127"/>
          <a:ea typeface="HY견고딕" pitchFamily="18" charset="-127"/>
          <a:cs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Y견고딕" pitchFamily="18" charset="-127"/>
          <a:ea typeface="HY견고딕" pitchFamily="18" charset="-127"/>
          <a:cs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Y견고딕" pitchFamily="18" charset="-127"/>
          <a:ea typeface="HY견고딕" pitchFamily="18" charset="-127"/>
          <a:cs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Y견고딕" pitchFamily="18" charset="-127"/>
          <a:ea typeface="HY견고딕" pitchFamily="18" charset="-127"/>
          <a:cs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Y견고딕" pitchFamily="18" charset="-127"/>
          <a:ea typeface="HY견고딕" pitchFamily="18" charset="-127"/>
          <a:cs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Y견고딕" pitchFamily="18" charset="-127"/>
          <a:ea typeface="HY견고딕" pitchFamily="18" charset="-127"/>
          <a:cs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Y견고딕" pitchFamily="18" charset="-127"/>
          <a:ea typeface="HY견고딕" pitchFamily="18" charset="-127"/>
          <a:cs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Y견고딕" pitchFamily="18" charset="-127"/>
          <a:ea typeface="HY견고딕" pitchFamily="18" charset="-127"/>
          <a:cs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174625" algn="l" rtl="0" eaLnBrk="0" fontAlgn="base" latinLnBrk="1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 sz="1400">
          <a:solidFill>
            <a:srgbClr val="003366"/>
          </a:solidFill>
          <a:latin typeface="+mn-lt"/>
          <a:ea typeface="+mn-ea"/>
          <a:cs typeface="+mn-cs"/>
        </a:defRPr>
      </a:lvl2pPr>
      <a:lvl3pPr marL="12319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1200">
          <a:solidFill>
            <a:schemeClr val="tx1"/>
          </a:solidFill>
          <a:latin typeface="+mn-lt"/>
          <a:ea typeface="+mn-ea"/>
          <a:cs typeface="+mn-cs"/>
        </a:defRPr>
      </a:lvl3pPr>
      <a:lvl4pPr marL="1639888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defRPr kumimoji="1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defRPr kumimoji="1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defRPr kumimoji="1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defRPr kumimoji="1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문화"/>
          <p:cNvPicPr>
            <a:picLocks noChangeAspect="1" noChangeArrowheads="1"/>
          </p:cNvPicPr>
          <p:nvPr/>
        </p:nvPicPr>
        <p:blipFill>
          <a:blip r:embed="rId14" cstate="print"/>
          <a:srcRect b="3092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6502400"/>
            <a:ext cx="468313" cy="252413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latin typeface="+mn-lt"/>
              <a:ea typeface="+mn-ea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3500"/>
            <a:ext cx="6096000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28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08050"/>
            <a:ext cx="8229600" cy="5545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grpSp>
        <p:nvGrpSpPr>
          <p:cNvPr id="2054" name="Group 5"/>
          <p:cNvGrpSpPr>
            <a:grpSpLocks/>
          </p:cNvGrpSpPr>
          <p:nvPr/>
        </p:nvGrpSpPr>
        <p:grpSpPr bwMode="auto">
          <a:xfrm rot="-5400000">
            <a:off x="4597400" y="2695576"/>
            <a:ext cx="123825" cy="8013700"/>
            <a:chOff x="5776" y="218"/>
            <a:chExt cx="292" cy="3905"/>
          </a:xfrm>
        </p:grpSpPr>
        <p:sp>
          <p:nvSpPr>
            <p:cNvPr id="3078" name="Line 6"/>
            <p:cNvSpPr>
              <a:spLocks noChangeShapeType="1"/>
            </p:cNvSpPr>
            <p:nvPr userDrawn="1"/>
          </p:nvSpPr>
          <p:spPr bwMode="auto">
            <a:xfrm>
              <a:off x="6001" y="440"/>
              <a:ext cx="0" cy="3683"/>
            </a:xfrm>
            <a:prstGeom prst="line">
              <a:avLst/>
            </a:prstGeom>
            <a:noFill/>
            <a:ln w="12700">
              <a:solidFill>
                <a:srgbClr val="AEDB0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 userDrawn="1"/>
          </p:nvSpPr>
          <p:spPr bwMode="auto">
            <a:xfrm>
              <a:off x="5776" y="218"/>
              <a:ext cx="292" cy="3905"/>
            </a:xfrm>
            <a:prstGeom prst="rect">
              <a:avLst/>
            </a:prstGeom>
            <a:gradFill rotWithShape="1">
              <a:gsLst>
                <a:gs pos="0">
                  <a:schemeClr val="bg1">
                    <a:alpha val="62000"/>
                  </a:schemeClr>
                </a:gs>
                <a:gs pos="100000">
                  <a:schemeClr val="bg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+mn-lt"/>
                <a:ea typeface="+mn-ea"/>
              </a:endParaRPr>
            </a:p>
          </p:txBody>
        </p:sp>
      </p:grp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8734425" y="6605588"/>
            <a:ext cx="176213" cy="1365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defTabSz="903288" eaLnBrk="0" fontAlgn="t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BF70B1B3-0EA1-4EE0-8FF3-973014FF15A8}" type="slidenum">
              <a:rPr kumimoji="0" lang="en-US" altLang="ko-KR" sz="1000">
                <a:latin typeface="+mn-lt"/>
                <a:ea typeface="+mn-ea"/>
              </a:rPr>
              <a:pPr algn="r" defTabSz="903288" eaLnBrk="0" fontAlgn="t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ko-KR" sz="1000">
              <a:latin typeface="+mn-lt"/>
              <a:ea typeface="+mn-ea"/>
            </a:endParaRPr>
          </a:p>
        </p:txBody>
      </p:sp>
      <p:pic>
        <p:nvPicPr>
          <p:cNvPr id="2056" name="Picture 9" descr="에이탑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28588" y="6540500"/>
            <a:ext cx="14541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2" descr="6_1"/>
          <p:cNvPicPr>
            <a:picLocks noChangeAspect="1" noChangeArrowheads="1"/>
          </p:cNvPicPr>
          <p:nvPr/>
        </p:nvPicPr>
        <p:blipFill>
          <a:blip r:embed="rId16" cstate="print"/>
          <a:srcRect b="76949"/>
          <a:stretch>
            <a:fillRect/>
          </a:stretch>
        </p:blipFill>
        <p:spPr bwMode="auto">
          <a:xfrm>
            <a:off x="0" y="620713"/>
            <a:ext cx="8820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Y견고딕" pitchFamily="18" charset="-127"/>
          <a:ea typeface="HY견고딕" pitchFamily="18" charset="-127"/>
          <a:cs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Y견고딕" pitchFamily="18" charset="-127"/>
          <a:ea typeface="HY견고딕" pitchFamily="18" charset="-127"/>
          <a:cs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Y견고딕" pitchFamily="18" charset="-127"/>
          <a:ea typeface="HY견고딕" pitchFamily="18" charset="-127"/>
          <a:cs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Y견고딕" pitchFamily="18" charset="-127"/>
          <a:ea typeface="HY견고딕" pitchFamily="18" charset="-127"/>
          <a:cs typeface="굴림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Y견고딕" pitchFamily="18" charset="-127"/>
          <a:ea typeface="HY견고딕" pitchFamily="18" charset="-127"/>
          <a:cs typeface="굴림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Y견고딕" pitchFamily="18" charset="-127"/>
          <a:ea typeface="HY견고딕" pitchFamily="18" charset="-127"/>
          <a:cs typeface="굴림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Y견고딕" pitchFamily="18" charset="-127"/>
          <a:ea typeface="HY견고딕" pitchFamily="18" charset="-127"/>
          <a:cs typeface="굴림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Y견고딕" pitchFamily="18" charset="-127"/>
          <a:ea typeface="HY견고딕" pitchFamily="18" charset="-127"/>
          <a:cs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14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174625" algn="l" rtl="0" eaLnBrk="0" fontAlgn="base" latinLnBrk="1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 sz="1200">
          <a:solidFill>
            <a:srgbClr val="003366"/>
          </a:solidFill>
          <a:latin typeface="+mn-lt"/>
          <a:ea typeface="+mn-ea"/>
          <a:cs typeface="+mn-cs"/>
        </a:defRPr>
      </a:lvl2pPr>
      <a:lvl3pPr marL="12319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1100">
          <a:solidFill>
            <a:schemeClr val="tx1"/>
          </a:solidFill>
          <a:latin typeface="+mn-lt"/>
          <a:ea typeface="+mn-ea"/>
          <a:cs typeface="+mn-cs"/>
        </a:defRPr>
      </a:lvl3pPr>
      <a:lvl4pPr marL="1639888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defRPr kumimoji="1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문화"/>
          <p:cNvPicPr>
            <a:picLocks noChangeAspect="1" noChangeArrowheads="1"/>
          </p:cNvPicPr>
          <p:nvPr/>
        </p:nvPicPr>
        <p:blipFill>
          <a:blip r:embed="rId13" cstate="print"/>
          <a:srcRect b="3092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6502400"/>
            <a:ext cx="468313" cy="252413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endParaRPr lang="ko-KR" altLang="en-US" sz="1200" dirty="0">
              <a:solidFill>
                <a:srgbClr val="0000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3500"/>
            <a:ext cx="6096000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28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08050"/>
            <a:ext cx="8229600" cy="2016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grpSp>
        <p:nvGrpSpPr>
          <p:cNvPr id="3078" name="Group 5"/>
          <p:cNvGrpSpPr>
            <a:grpSpLocks/>
          </p:cNvGrpSpPr>
          <p:nvPr/>
        </p:nvGrpSpPr>
        <p:grpSpPr bwMode="auto">
          <a:xfrm rot="-5400000">
            <a:off x="4597400" y="2695576"/>
            <a:ext cx="123825" cy="8013700"/>
            <a:chOff x="5776" y="218"/>
            <a:chExt cx="292" cy="3905"/>
          </a:xfrm>
        </p:grpSpPr>
        <p:sp>
          <p:nvSpPr>
            <p:cNvPr id="2" name="Line 6"/>
            <p:cNvSpPr>
              <a:spLocks noChangeShapeType="1"/>
            </p:cNvSpPr>
            <p:nvPr userDrawn="1"/>
          </p:nvSpPr>
          <p:spPr bwMode="auto">
            <a:xfrm>
              <a:off x="6001" y="440"/>
              <a:ext cx="0" cy="3683"/>
            </a:xfrm>
            <a:prstGeom prst="line">
              <a:avLst/>
            </a:prstGeom>
            <a:noFill/>
            <a:ln w="12700">
              <a:solidFill>
                <a:srgbClr val="AEDB0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ko-KR" altLang="en-US" sz="12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 userDrawn="1"/>
          </p:nvSpPr>
          <p:spPr bwMode="auto">
            <a:xfrm>
              <a:off x="5776" y="218"/>
              <a:ext cx="292" cy="3905"/>
            </a:xfrm>
            <a:prstGeom prst="rect">
              <a:avLst/>
            </a:prstGeom>
            <a:gradFill rotWithShape="1">
              <a:gsLst>
                <a:gs pos="0">
                  <a:schemeClr val="bg1">
                    <a:alpha val="62000"/>
                  </a:schemeClr>
                </a:gs>
                <a:gs pos="100000">
                  <a:schemeClr val="bg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 eaLnBrk="0" hangingPunct="0">
                <a:defRPr/>
              </a:pPr>
              <a:endParaRPr lang="ko-KR" altLang="en-US" sz="12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8736013" y="6605588"/>
            <a:ext cx="174625" cy="138112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defTabSz="903288" eaLnBrk="0" fontAlgn="t" hangingPunct="0">
              <a:lnSpc>
                <a:spcPct val="90000"/>
              </a:lnSpc>
              <a:defRPr/>
            </a:pPr>
            <a:fld id="{285B9C81-5E18-4351-833E-8BD6147FC7A0}" type="slidenum">
              <a:rPr lang="en-US" altLang="ko-KR" sz="100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pPr algn="r" defTabSz="903288" eaLnBrk="0" fontAlgn="t" hangingPunct="0">
                <a:lnSpc>
                  <a:spcPct val="90000"/>
                </a:lnSpc>
                <a:defRPr/>
              </a:pPr>
              <a:t>‹#›</a:t>
            </a:fld>
            <a:endParaRPr lang="en-US" altLang="ko-KR" sz="1000" dirty="0">
              <a:solidFill>
                <a:srgbClr val="0000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3" name="Picture 9" descr="에이탑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8588" y="6540500"/>
            <a:ext cx="14541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2" descr="6_1"/>
          <p:cNvPicPr>
            <a:picLocks noChangeAspect="1" noChangeArrowheads="1"/>
          </p:cNvPicPr>
          <p:nvPr/>
        </p:nvPicPr>
        <p:blipFill>
          <a:blip r:embed="rId15" cstate="print"/>
          <a:srcRect b="76949"/>
          <a:stretch>
            <a:fillRect/>
          </a:stretch>
        </p:blipFill>
        <p:spPr bwMode="auto">
          <a:xfrm>
            <a:off x="0" y="620713"/>
            <a:ext cx="8820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000">
          <a:solidFill>
            <a:schemeClr val="bg1"/>
          </a:solidFill>
          <a:latin typeface="HY견고딕" pitchFamily="18" charset="-127"/>
          <a:ea typeface="HY견고딕" pitchFamily="18" charset="-127"/>
          <a:cs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000">
          <a:solidFill>
            <a:schemeClr val="bg1"/>
          </a:solidFill>
          <a:latin typeface="HY견고딕" pitchFamily="18" charset="-127"/>
          <a:ea typeface="HY견고딕" pitchFamily="18" charset="-127"/>
          <a:cs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000">
          <a:solidFill>
            <a:schemeClr val="bg1"/>
          </a:solidFill>
          <a:latin typeface="HY견고딕" pitchFamily="18" charset="-127"/>
          <a:ea typeface="HY견고딕" pitchFamily="18" charset="-127"/>
          <a:cs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000">
          <a:solidFill>
            <a:schemeClr val="bg1"/>
          </a:solidFill>
          <a:latin typeface="HY견고딕" pitchFamily="18" charset="-127"/>
          <a:ea typeface="HY견고딕" pitchFamily="18" charset="-127"/>
          <a:cs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bg1"/>
          </a:solidFill>
          <a:latin typeface="HY견고딕" pitchFamily="18" charset="-127"/>
          <a:ea typeface="HY견고딕" pitchFamily="18" charset="-127"/>
          <a:cs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bg1"/>
          </a:solidFill>
          <a:latin typeface="HY견고딕" pitchFamily="18" charset="-127"/>
          <a:ea typeface="HY견고딕" pitchFamily="18" charset="-127"/>
          <a:cs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bg1"/>
          </a:solidFill>
          <a:latin typeface="HY견고딕" pitchFamily="18" charset="-127"/>
          <a:ea typeface="HY견고딕" pitchFamily="18" charset="-127"/>
          <a:cs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bg1"/>
          </a:solidFill>
          <a:latin typeface="HY견고딕" pitchFamily="18" charset="-127"/>
          <a:ea typeface="HY견고딕" pitchFamily="18" charset="-127"/>
          <a:cs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1400">
          <a:solidFill>
            <a:schemeClr val="tx1"/>
          </a:solidFill>
          <a:latin typeface="+mn-lt"/>
          <a:ea typeface="+mn-ea"/>
          <a:cs typeface="+mn-cs"/>
        </a:defRPr>
      </a:lvl1pPr>
      <a:lvl2pPr marL="363538" indent="-98425" algn="l" rtl="0" eaLnBrk="0" fontAlgn="base" latinLnBrk="1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 sz="1200">
          <a:solidFill>
            <a:srgbClr val="003366"/>
          </a:solidFill>
          <a:latin typeface="+mn-lt"/>
          <a:ea typeface="+mn-ea"/>
          <a:cs typeface="+mn-cs"/>
        </a:defRPr>
      </a:lvl2pPr>
      <a:lvl3pPr marL="12319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1100">
          <a:solidFill>
            <a:schemeClr val="tx1"/>
          </a:solidFill>
          <a:latin typeface="+mn-lt"/>
          <a:ea typeface="+mn-ea"/>
          <a:cs typeface="+mn-cs"/>
        </a:defRPr>
      </a:lvl3pPr>
      <a:lvl4pPr marL="1639888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defRPr kumimoji="1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(khyoo)projectivetexturemapping.d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png"/><Relationship Id="rId7" Type="http://schemas.openxmlformats.org/officeDocument/2006/relationships/image" Target="../media/image10.wmf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wmf"/><Relationship Id="rId11" Type="http://schemas.openxmlformats.org/officeDocument/2006/relationships/image" Target="../media/image14.jpeg"/><Relationship Id="rId5" Type="http://schemas.openxmlformats.org/officeDocument/2006/relationships/image" Target="../media/image8.wmf"/><Relationship Id="rId10" Type="http://schemas.openxmlformats.org/officeDocument/2006/relationships/image" Target="../media/image13.jpeg"/><Relationship Id="rId4" Type="http://schemas.openxmlformats.org/officeDocument/2006/relationships/image" Target="../media/image7.wmf"/><Relationship Id="rId9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2010Web3DSiggraph/projtex_sample4.exe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3861048"/>
            <a:ext cx="6400800" cy="1529650"/>
          </a:xfrm>
          <a:ln w="9525"/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US" altLang="ko-KR" sz="1900" dirty="0" smtClean="0"/>
          </a:p>
          <a:p>
            <a:pPr marL="0" indent="0" eaLnBrk="1" hangingPunct="1">
              <a:buFontTx/>
              <a:buNone/>
            </a:pPr>
            <a:r>
              <a:rPr lang="en-US" altLang="ko-KR" sz="1900" dirty="0" smtClean="0"/>
              <a:t>Nov., 12, 2015</a:t>
            </a:r>
            <a:endParaRPr lang="en-US" altLang="ko-KR" sz="2400" dirty="0" smtClean="0"/>
          </a:p>
          <a:p>
            <a:pPr marL="0" indent="0" eaLnBrk="1" hangingPunct="1">
              <a:buFontTx/>
              <a:buNone/>
            </a:pPr>
            <a:r>
              <a:rPr lang="en-US" altLang="ko-KR" sz="2400" dirty="0" smtClean="0"/>
              <a:t>Kwan-Hee Yoo</a:t>
            </a:r>
          </a:p>
          <a:p>
            <a:pPr marL="0" indent="0" eaLnBrk="1" hangingPunct="1">
              <a:buFontTx/>
              <a:buNone/>
            </a:pPr>
            <a:r>
              <a:rPr lang="en-US" altLang="ko-KR" sz="2400" dirty="0" err="1" smtClean="0"/>
              <a:t>Chungbuk</a:t>
            </a:r>
            <a:r>
              <a:rPr lang="en-US" altLang="ko-KR" sz="2400" dirty="0" smtClean="0"/>
              <a:t> National University, Korea</a:t>
            </a:r>
          </a:p>
        </p:txBody>
      </p:sp>
      <p:sp>
        <p:nvSpPr>
          <p:cNvPr id="3075" name="WordArt 28"/>
          <p:cNvSpPr>
            <a:spLocks noChangeArrowheads="1" noChangeShapeType="1" noTextEdit="1"/>
          </p:cNvSpPr>
          <p:nvPr/>
        </p:nvSpPr>
        <p:spPr bwMode="auto">
          <a:xfrm>
            <a:off x="971600" y="2132856"/>
            <a:ext cx="7572429" cy="5012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kern="10" dirty="0" smtClean="0">
                <a:ln w="9525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008080"/>
                </a:solidFill>
                <a:latin typeface="HY견고딕"/>
                <a:ea typeface="HY견고딕"/>
              </a:rPr>
              <a:t>Updates on Projective Texture Mapping</a:t>
            </a:r>
            <a:endParaRPr kumimoji="0" lang="ko-KR" altLang="en-US" b="1" kern="10" dirty="0">
              <a:ln w="9525">
                <a:solidFill>
                  <a:srgbClr val="003366"/>
                </a:solidFill>
                <a:round/>
                <a:headEnd/>
                <a:tailEnd/>
              </a:ln>
              <a:solidFill>
                <a:srgbClr val="3366FF"/>
              </a:solidFill>
              <a:latin typeface="HY견고딕"/>
              <a:ea typeface="HY견고딕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모서리가 둥근 직사각형 48"/>
          <p:cNvSpPr/>
          <p:nvPr/>
        </p:nvSpPr>
        <p:spPr bwMode="auto">
          <a:xfrm>
            <a:off x="294704" y="1988840"/>
            <a:ext cx="8237736" cy="4032447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0" fontAlgn="t" latinLnBrk="0" hangingPunct="0">
              <a:spcBef>
                <a:spcPct val="50000"/>
              </a:spcBef>
              <a:defRPr/>
            </a:pPr>
            <a:endParaRPr lang="ko-KR" altLang="en-US" sz="1200" dirty="0">
              <a:latin typeface="Arial" pitchFamily="34" charset="0"/>
              <a:ea typeface="돋움체" pitchFamily="49" charset="-127"/>
            </a:endParaRPr>
          </a:p>
        </p:txBody>
      </p:sp>
      <p:sp>
        <p:nvSpPr>
          <p:cNvPr id="1128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ko-KR" altLang="ko-KR" sz="1100">
                <a:solidFill>
                  <a:srgbClr val="000000"/>
                </a:solidFill>
                <a:latin typeface="한양신명조"/>
              </a:rPr>
              <a:t> </a:t>
            </a:r>
            <a:r>
              <a:rPr lang="ko-KR" altLang="ko-KR" sz="1100">
                <a:solidFill>
                  <a:srgbClr val="000000"/>
                </a:solidFill>
              </a:rPr>
              <a:t> </a:t>
            </a:r>
            <a:endParaRPr lang="ko-KR" altLang="ko-KR"/>
          </a:p>
        </p:txBody>
      </p:sp>
      <p:sp>
        <p:nvSpPr>
          <p:cNvPr id="112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2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28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28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0" name="Rectangle 21"/>
          <p:cNvSpPr txBox="1">
            <a:spLocks noChangeArrowheads="1"/>
          </p:cNvSpPr>
          <p:nvPr/>
        </p:nvSpPr>
        <p:spPr bwMode="auto">
          <a:xfrm>
            <a:off x="294704" y="1988840"/>
            <a:ext cx="7999874" cy="38164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en-US" altLang="ko-KR" sz="1600" b="1" dirty="0" err="1"/>
              <a:t>TextureProjectorPerspective</a:t>
            </a:r>
            <a:r>
              <a:rPr lang="en-US" altLang="ko-KR" sz="1600" dirty="0" smtClean="0"/>
              <a:t> : X3DTextureProjectorNode {</a:t>
            </a:r>
            <a:endParaRPr lang="en-US" altLang="ko-KR" sz="1600" dirty="0"/>
          </a:p>
          <a:p>
            <a:pPr marL="457200" indent="-457200"/>
            <a:r>
              <a:rPr lang="en-US" altLang="ko-KR" sz="1600" dirty="0"/>
              <a:t>	</a:t>
            </a:r>
            <a:r>
              <a:rPr lang="en-US" altLang="ko-KR" sz="1600" dirty="0" err="1" smtClean="0"/>
              <a:t>SFNode</a:t>
            </a:r>
            <a:r>
              <a:rPr lang="en-US" altLang="ko-KR" sz="1600" dirty="0" smtClean="0"/>
              <a:t>	 [</a:t>
            </a:r>
            <a:r>
              <a:rPr lang="en-US" altLang="ko-KR" sz="1600" dirty="0" err="1" smtClean="0"/>
              <a:t>in,out</a:t>
            </a:r>
            <a:r>
              <a:rPr lang="en-US" altLang="ko-KR" sz="1600" dirty="0" smtClean="0"/>
              <a:t>]	metadata		NULL 					[X3DMetadataObject]</a:t>
            </a:r>
          </a:p>
          <a:p>
            <a:pPr marL="457200" indent="-457200"/>
            <a:r>
              <a:rPr lang="en-US" altLang="ko-KR" sz="1600" dirty="0" smtClean="0"/>
              <a:t>	</a:t>
            </a:r>
            <a:r>
              <a:rPr lang="en-US" altLang="ko-KR" sz="1600" dirty="0" err="1" smtClean="0"/>
              <a:t>SFString</a:t>
            </a:r>
            <a:r>
              <a:rPr lang="en-US" altLang="ko-KR" sz="1600" dirty="0" smtClean="0"/>
              <a:t>	 [</a:t>
            </a:r>
            <a:r>
              <a:rPr lang="en-US" altLang="ko-KR" sz="1600" dirty="0" err="1" smtClean="0"/>
              <a:t>in,out</a:t>
            </a:r>
            <a:r>
              <a:rPr lang="en-US" altLang="ko-KR" sz="1600" dirty="0" smtClean="0"/>
              <a:t>]	description 	“”</a:t>
            </a:r>
          </a:p>
          <a:p>
            <a:pPr marL="457200" indent="-457200"/>
            <a:r>
              <a:rPr lang="en-US" altLang="ko-KR" sz="1600" dirty="0" smtClean="0"/>
              <a:t>	SFVec3f	 [</a:t>
            </a:r>
            <a:r>
              <a:rPr lang="en-US" altLang="ko-KR" sz="1600" dirty="0" err="1" smtClean="0"/>
              <a:t>in,out</a:t>
            </a:r>
            <a:r>
              <a:rPr lang="en-US" altLang="ko-KR" sz="1600" dirty="0" smtClean="0"/>
              <a:t>]	location		0 0 1</a:t>
            </a:r>
          </a:p>
          <a:p>
            <a:pPr marL="457200" indent="-457200"/>
            <a:r>
              <a:rPr lang="en-US" altLang="ko-KR" sz="1600" dirty="0" smtClean="0"/>
              <a:t>	SFvec3f	 [</a:t>
            </a:r>
            <a:r>
              <a:rPr lang="en-US" altLang="ko-KR" sz="1600" dirty="0" err="1" smtClean="0"/>
              <a:t>in,out</a:t>
            </a:r>
            <a:r>
              <a:rPr lang="en-US" altLang="ko-KR" sz="1600" dirty="0" smtClean="0"/>
              <a:t>]	direction	 	0 0 1</a:t>
            </a:r>
          </a:p>
          <a:p>
            <a:pPr marL="457200" indent="-457200"/>
            <a:r>
              <a:rPr lang="en-US" altLang="ko-KR" sz="1600" dirty="0" smtClean="0"/>
              <a:t>	</a:t>
            </a:r>
            <a:r>
              <a:rPr lang="en-US" altLang="ko-KR" sz="1600" dirty="0" err="1" smtClean="0"/>
              <a:t>SFFloat</a:t>
            </a:r>
            <a:r>
              <a:rPr lang="en-US" altLang="ko-KR" sz="1600" dirty="0" smtClean="0"/>
              <a:t>	 [</a:t>
            </a:r>
            <a:r>
              <a:rPr lang="en-US" altLang="ko-KR" sz="1600" dirty="0" err="1" smtClean="0"/>
              <a:t>in,out</a:t>
            </a:r>
            <a:r>
              <a:rPr lang="en-US" altLang="ko-KR" sz="1600" dirty="0" smtClean="0"/>
              <a:t>]	</a:t>
            </a:r>
            <a:r>
              <a:rPr lang="en-US" altLang="ko-KR" sz="1600" dirty="0" err="1" smtClean="0"/>
              <a:t>fieldOfView</a:t>
            </a:r>
            <a:r>
              <a:rPr lang="en-US" altLang="ko-KR" sz="1600" dirty="0" smtClean="0"/>
              <a:t> 	</a:t>
            </a:r>
            <a:r>
              <a:rPr lang="el-GR" altLang="ko-KR" sz="1600" dirty="0" smtClean="0"/>
              <a:t>π/4 (0,π)</a:t>
            </a:r>
            <a:endParaRPr lang="en-US" altLang="ko-KR" sz="1600" dirty="0" smtClean="0"/>
          </a:p>
          <a:p>
            <a:pPr marL="457200" indent="-457200"/>
            <a:r>
              <a:rPr lang="en-US" altLang="ko-KR" sz="1600" dirty="0" smtClean="0"/>
              <a:t>	</a:t>
            </a:r>
            <a:r>
              <a:rPr lang="en-US" altLang="ko-KR" sz="1600" b="1" dirty="0" err="1" smtClean="0"/>
              <a:t>SFFloat</a:t>
            </a:r>
            <a:r>
              <a:rPr lang="en-US" altLang="ko-KR" sz="1600" b="1" dirty="0" smtClean="0"/>
              <a:t>	 [out]	</a:t>
            </a:r>
            <a:r>
              <a:rPr lang="en-US" altLang="ko-KR" sz="1600" b="1" dirty="0" err="1" smtClean="0"/>
              <a:t>aspectRatio</a:t>
            </a:r>
            <a:r>
              <a:rPr lang="en-US" altLang="ko-KR" sz="1600" dirty="0" smtClean="0"/>
              <a:t>	</a:t>
            </a:r>
          </a:p>
          <a:p>
            <a:pPr marL="457200" indent="-457200"/>
            <a:r>
              <a:rPr lang="en-US" altLang="ko-KR" sz="1600" dirty="0" smtClean="0"/>
              <a:t>	SFVec3f	 [</a:t>
            </a:r>
            <a:r>
              <a:rPr lang="en-US" altLang="ko-KR" sz="1600" dirty="0" err="1" smtClean="0"/>
              <a:t>in,out</a:t>
            </a:r>
            <a:r>
              <a:rPr lang="en-US" altLang="ko-KR" sz="1600" dirty="0" smtClean="0"/>
              <a:t>]	</a:t>
            </a:r>
            <a:r>
              <a:rPr lang="en-US" altLang="ko-KR" sz="1600" dirty="0" err="1" smtClean="0"/>
              <a:t>upVector</a:t>
            </a:r>
            <a:r>
              <a:rPr lang="en-US" altLang="ko-KR" sz="1600" dirty="0" smtClean="0"/>
              <a:t>	 	0 0 1</a:t>
            </a:r>
          </a:p>
          <a:p>
            <a:pPr marL="457200" indent="-457200"/>
            <a:r>
              <a:rPr lang="en-US" altLang="ko-KR" sz="1600" dirty="0" smtClean="0"/>
              <a:t>	</a:t>
            </a:r>
            <a:r>
              <a:rPr lang="en-US" altLang="ko-KR" sz="1600" b="1" dirty="0" err="1" smtClean="0"/>
              <a:t>SFFloat</a:t>
            </a:r>
            <a:r>
              <a:rPr lang="en-US" altLang="ko-KR" sz="1600" b="1" dirty="0" smtClean="0"/>
              <a:t>	 [</a:t>
            </a:r>
            <a:r>
              <a:rPr lang="en-US" altLang="ko-KR" sz="1600" b="1" dirty="0" err="1" smtClean="0"/>
              <a:t>in,out</a:t>
            </a:r>
            <a:r>
              <a:rPr lang="en-US" altLang="ko-KR" sz="1600" b="1" dirty="0" smtClean="0"/>
              <a:t>]	</a:t>
            </a:r>
            <a:r>
              <a:rPr lang="en-US" altLang="ko-KR" sz="1600" b="1" dirty="0" err="1" smtClean="0"/>
              <a:t>nearDistance</a:t>
            </a:r>
            <a:r>
              <a:rPr lang="en-US" altLang="ko-KR" sz="1600" b="1" dirty="0" smtClean="0"/>
              <a:t>        	1</a:t>
            </a:r>
          </a:p>
          <a:p>
            <a:pPr marL="457200" indent="-457200"/>
            <a:r>
              <a:rPr lang="en-US" altLang="ko-KR" sz="1600" b="1" dirty="0"/>
              <a:t> </a:t>
            </a:r>
            <a:r>
              <a:rPr lang="en-US" altLang="ko-KR" sz="1600" b="1" dirty="0" smtClean="0"/>
              <a:t>      </a:t>
            </a:r>
            <a:r>
              <a:rPr lang="en-US" altLang="ko-KR" sz="1600" b="1" dirty="0" err="1" smtClean="0"/>
              <a:t>SFFloat</a:t>
            </a:r>
            <a:r>
              <a:rPr lang="en-US" altLang="ko-KR" sz="1600" b="1" dirty="0" smtClean="0"/>
              <a:t>	 [</a:t>
            </a:r>
            <a:r>
              <a:rPr lang="en-US" altLang="ko-KR" sz="1600" b="1" dirty="0" err="1" smtClean="0"/>
              <a:t>in,out</a:t>
            </a:r>
            <a:r>
              <a:rPr lang="en-US" altLang="ko-KR" sz="1600" b="1" dirty="0" smtClean="0"/>
              <a:t>] 	</a:t>
            </a:r>
            <a:r>
              <a:rPr lang="en-US" altLang="ko-KR" sz="1600" b="1" dirty="0" err="1" smtClean="0"/>
              <a:t>farDistance</a:t>
            </a:r>
            <a:r>
              <a:rPr lang="en-US" altLang="ko-KR" sz="1600" b="1" dirty="0" smtClean="0"/>
              <a:t>           	10 </a:t>
            </a:r>
          </a:p>
          <a:p>
            <a:pPr marL="457200" indent="-457200"/>
            <a:r>
              <a:rPr lang="en-US" altLang="ko-KR" sz="1600" dirty="0" smtClean="0"/>
              <a:t>	</a:t>
            </a:r>
            <a:r>
              <a:rPr lang="en-US" altLang="ko-KR" sz="1600" dirty="0" err="1" smtClean="0"/>
              <a:t>SFBool</a:t>
            </a:r>
            <a:r>
              <a:rPr lang="en-US" altLang="ko-KR" sz="1600" dirty="0" smtClean="0"/>
              <a:t>	 [</a:t>
            </a:r>
            <a:r>
              <a:rPr lang="en-US" altLang="ko-KR" sz="1600" dirty="0" err="1"/>
              <a:t>in,out</a:t>
            </a:r>
            <a:r>
              <a:rPr lang="en-US" altLang="ko-KR" sz="1600" dirty="0" smtClean="0"/>
              <a:t>] 	global		true</a:t>
            </a:r>
          </a:p>
          <a:p>
            <a:pPr marL="457200" indent="-457200"/>
            <a:r>
              <a:rPr lang="en-US" altLang="ko-KR" sz="1600" dirty="0"/>
              <a:t> </a:t>
            </a:r>
            <a:r>
              <a:rPr lang="en-US" altLang="ko-KR" sz="1600" dirty="0" smtClean="0"/>
              <a:t>      </a:t>
            </a:r>
            <a:r>
              <a:rPr lang="en-US" altLang="ko-KR" sz="1600" dirty="0" err="1" smtClean="0"/>
              <a:t>SFBool</a:t>
            </a:r>
            <a:r>
              <a:rPr lang="en-US" altLang="ko-KR" sz="1600" dirty="0" smtClean="0"/>
              <a:t>	 [</a:t>
            </a:r>
            <a:r>
              <a:rPr lang="en-US" altLang="ko-KR" sz="1600" dirty="0" err="1" smtClean="0"/>
              <a:t>in,out</a:t>
            </a:r>
            <a:r>
              <a:rPr lang="en-US" altLang="ko-KR" sz="1600" dirty="0" smtClean="0"/>
              <a:t>] 	on		true	</a:t>
            </a:r>
          </a:p>
          <a:p>
            <a:pPr marL="457200" indent="-457200"/>
            <a:r>
              <a:rPr lang="en-US" altLang="ko-KR" sz="1600" dirty="0"/>
              <a:t> </a:t>
            </a:r>
            <a:r>
              <a:rPr lang="en-US" altLang="ko-KR" sz="1600" dirty="0" smtClean="0"/>
              <a:t>	</a:t>
            </a:r>
            <a:r>
              <a:rPr lang="en-US" altLang="ko-KR" sz="1600" dirty="0" err="1" smtClean="0"/>
              <a:t>SFNode</a:t>
            </a:r>
            <a:r>
              <a:rPr lang="en-US" altLang="ko-KR" sz="1600" dirty="0" smtClean="0"/>
              <a:t> 	 [</a:t>
            </a:r>
            <a:r>
              <a:rPr lang="en-US" altLang="ko-KR" sz="1600" dirty="0" err="1"/>
              <a:t>in,out</a:t>
            </a:r>
            <a:r>
              <a:rPr lang="en-US" altLang="ko-KR" sz="1600" dirty="0" smtClean="0"/>
              <a:t>] 	texture </a:t>
            </a:r>
            <a:r>
              <a:rPr lang="en-US" altLang="ko-KR" sz="1600" dirty="0"/>
              <a:t>	NULL</a:t>
            </a:r>
          </a:p>
          <a:p>
            <a:pPr marL="457200" indent="-457200"/>
            <a:r>
              <a:rPr lang="en-US" altLang="ko-KR" sz="1600" dirty="0"/>
              <a:t>				</a:t>
            </a:r>
            <a:r>
              <a:rPr lang="en-US" altLang="ko-KR" sz="1600" dirty="0" smtClean="0"/>
              <a:t>[X3DTexture2DNode]</a:t>
            </a:r>
          </a:p>
          <a:p>
            <a:pPr marL="457200" indent="-457200"/>
            <a:r>
              <a:rPr lang="en-US" altLang="ko-KR" sz="1600" dirty="0"/>
              <a:t>}</a:t>
            </a:r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361950" y="142875"/>
            <a:ext cx="3702050" cy="361950"/>
          </a:xfrm>
          <a:prstGeom prst="rect">
            <a:avLst/>
          </a:prstGeom>
          <a:noFill/>
          <a:ln w="12699" algn="ctr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>
              <a:tabLst>
                <a:tab pos="8289925" algn="r"/>
              </a:tabLst>
            </a:pPr>
            <a:r>
              <a:rPr kumimoji="0" lang="en-US" altLang="ko-KR" sz="2200" b="1" dirty="0" smtClean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II. Proposed Nodes</a:t>
            </a:r>
            <a:endParaRPr kumimoji="0" lang="ko-KR" altLang="en-US" sz="2200" b="1" dirty="0">
              <a:solidFill>
                <a:srgbClr val="FFCC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" name="모서리가 둥근 직사각형 10"/>
          <p:cNvSpPr/>
          <p:nvPr/>
        </p:nvSpPr>
        <p:spPr bwMode="auto">
          <a:xfrm>
            <a:off x="467544" y="908720"/>
            <a:ext cx="5976664" cy="571503"/>
          </a:xfrm>
          <a:prstGeom prst="roundRect">
            <a:avLst/>
          </a:prstGeom>
          <a:solidFill>
            <a:srgbClr val="92D05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eaLnBrk="0" fontAlgn="t" latinLnBrk="0" hangingPunct="0">
              <a:spcBef>
                <a:spcPct val="50000"/>
              </a:spcBef>
              <a:defRPr/>
            </a:pPr>
            <a:r>
              <a:rPr lang="en-US" altLang="ko-KR" b="1" dirty="0" err="1" smtClean="0"/>
              <a:t>Texture</a:t>
            </a:r>
            <a:r>
              <a:rPr lang="en-US" altLang="ko-KR" b="1" dirty="0" err="1"/>
              <a:t>Projector</a:t>
            </a:r>
            <a:r>
              <a:rPr lang="en-US" altLang="ko-KR" b="1" dirty="0" err="1" smtClean="0"/>
              <a:t>Perspective</a:t>
            </a:r>
            <a:endParaRPr lang="ko-KR" altLang="en-US" dirty="0" smtClean="0">
              <a:solidFill>
                <a:sysClr val="windowText" lastClr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105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TextureProjectorPerspective</a:t>
            </a:r>
            <a:r>
              <a:rPr lang="en-US" altLang="ko-KR" dirty="0" smtClean="0"/>
              <a:t> – Example(Apple)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fr-FR" altLang="ko-KR" sz="1200" dirty="0" smtClean="0"/>
              <a:t>&lt;X3D profile="Interactive" version="3.3"&gt;</a:t>
            </a: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&lt;Scene&gt;</a:t>
            </a:r>
            <a:endParaRPr lang="ko-KR" altLang="en-US" sz="1200" dirty="0" smtClean="0"/>
          </a:p>
          <a:p>
            <a:pPr>
              <a:buNone/>
            </a:pP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&lt;</a:t>
            </a:r>
            <a:r>
              <a:rPr lang="en-US" altLang="ko-KR" sz="1200" dirty="0" err="1" smtClean="0"/>
              <a:t>TextureProjectorPerspective</a:t>
            </a:r>
            <a:r>
              <a:rPr lang="en-US" altLang="ko-KR" sz="1200" dirty="0" smtClean="0"/>
              <a:t> 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	</a:t>
            </a:r>
            <a:r>
              <a:rPr lang="fr-FR" altLang="ko-KR" sz="1200" dirty="0" smtClean="0"/>
              <a:t>description='pt1' location='3 3 3' direction='-1 0 -1' 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    	</a:t>
            </a:r>
            <a:r>
              <a:rPr lang="en-US" altLang="ko-KR" sz="1200" dirty="0" err="1" smtClean="0"/>
              <a:t>fieldOfView</a:t>
            </a:r>
            <a:r>
              <a:rPr lang="en-US" altLang="ko-KR" sz="1200" dirty="0" smtClean="0"/>
              <a:t>='15' </a:t>
            </a:r>
            <a:r>
              <a:rPr lang="en-US" altLang="ko-KR" sz="1200" dirty="0" err="1" smtClean="0"/>
              <a:t>nearDistance</a:t>
            </a:r>
            <a:r>
              <a:rPr lang="en-US" altLang="ko-KR" sz="1200" dirty="0" smtClean="0"/>
              <a:t>='1' </a:t>
            </a:r>
            <a:r>
              <a:rPr lang="en-US" altLang="ko-KR" sz="1200" dirty="0" err="1" smtClean="0"/>
              <a:t>farDistance</a:t>
            </a:r>
            <a:r>
              <a:rPr lang="en-US" altLang="ko-KR" sz="1200" dirty="0" smtClean="0"/>
              <a:t>='10' 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	</a:t>
            </a:r>
            <a:r>
              <a:rPr lang="en-US" altLang="ko-KR" sz="1200" dirty="0" err="1" smtClean="0"/>
              <a:t>upVector</a:t>
            </a:r>
            <a:r>
              <a:rPr lang="en-US" altLang="ko-KR" sz="1200" dirty="0" smtClean="0"/>
              <a:t>='0 1 0' global= 'true' on= 'true'&gt;</a:t>
            </a:r>
            <a:endParaRPr lang="ko-KR" altLang="en-US" sz="1200" dirty="0" smtClean="0"/>
          </a:p>
          <a:p>
            <a:pPr>
              <a:buNone/>
            </a:pP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	</a:t>
            </a:r>
            <a:r>
              <a:rPr lang="en-US" altLang="ko-KR" sz="1200" dirty="0" smtClean="0"/>
              <a:t>&lt;</a:t>
            </a:r>
            <a:r>
              <a:rPr lang="en-US" altLang="ko-KR" sz="1200" dirty="0" err="1" smtClean="0"/>
              <a:t>ImageTexture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url</a:t>
            </a:r>
            <a:r>
              <a:rPr lang="en-US" altLang="ko-KR" sz="1200" dirty="0" smtClean="0"/>
              <a:t>='C:/image/apple.jpg' </a:t>
            </a:r>
            <a:r>
              <a:rPr lang="en-US" altLang="ko-KR" sz="1200" dirty="0" err="1" smtClean="0"/>
              <a:t>repeatS</a:t>
            </a:r>
            <a:r>
              <a:rPr lang="en-US" altLang="ko-KR" sz="1200" dirty="0" smtClean="0"/>
              <a:t>='false' </a:t>
            </a:r>
            <a:r>
              <a:rPr lang="en-US" altLang="ko-KR" sz="1200" dirty="0" err="1" smtClean="0"/>
              <a:t>repeatT</a:t>
            </a:r>
            <a:r>
              <a:rPr lang="en-US" altLang="ko-KR" sz="1200" dirty="0" smtClean="0"/>
              <a:t>='false'/&gt;</a:t>
            </a: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&lt;/</a:t>
            </a:r>
            <a:r>
              <a:rPr lang="en-US" altLang="ko-KR" sz="1200" dirty="0" err="1" smtClean="0"/>
              <a:t>TextureProjectorPerspective</a:t>
            </a:r>
            <a:r>
              <a:rPr lang="en-US" altLang="ko-KR" sz="1200" dirty="0" smtClean="0"/>
              <a:t>&gt;</a:t>
            </a:r>
            <a:endParaRPr lang="ko-KR" altLang="en-US" sz="1200" dirty="0" smtClean="0"/>
          </a:p>
          <a:p>
            <a:pPr>
              <a:buNone/>
            </a:pPr>
            <a:endParaRPr lang="ko-KR" altLang="en-US" sz="1200" dirty="0" smtClean="0"/>
          </a:p>
          <a:p>
            <a:pPr>
              <a:buNone/>
            </a:pP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&lt;Shape&gt;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    </a:t>
            </a:r>
            <a:r>
              <a:rPr lang="en-US" altLang="ko-KR" sz="1200" dirty="0" smtClean="0"/>
              <a:t>&lt;Appearance&gt;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	</a:t>
            </a:r>
            <a:r>
              <a:rPr lang="it-IT" altLang="ko-KR" sz="1200" dirty="0" smtClean="0"/>
              <a:t>&lt;Material diffuseColor='0.5 0.5 0.5'/&gt;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    </a:t>
            </a:r>
            <a:r>
              <a:rPr lang="en-US" altLang="ko-KR" sz="1200" dirty="0" smtClean="0"/>
              <a:t>&lt;/Appearance&gt;</a:t>
            </a:r>
            <a:endParaRPr lang="ko-KR" altLang="en-US" sz="1200" dirty="0" smtClean="0"/>
          </a:p>
          <a:p>
            <a:pPr>
              <a:buNone/>
            </a:pP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    </a:t>
            </a:r>
            <a:r>
              <a:rPr lang="en-US" altLang="ko-KR" sz="1200" dirty="0" smtClean="0"/>
              <a:t>&lt;</a:t>
            </a:r>
            <a:r>
              <a:rPr lang="en-US" altLang="ko-KR" sz="1200" dirty="0" err="1" smtClean="0"/>
              <a:t>IndexedFaceSet</a:t>
            </a:r>
            <a:r>
              <a:rPr lang="en-US" altLang="ko-KR" sz="1200" dirty="0" smtClean="0"/>
              <a:t> solid='false' </a:t>
            </a:r>
            <a:r>
              <a:rPr lang="en-US" altLang="ko-KR" sz="1200" dirty="0" err="1" smtClean="0"/>
              <a:t>coordIndex</a:t>
            </a:r>
            <a:r>
              <a:rPr lang="en-US" altLang="ko-KR" sz="1200" dirty="0" smtClean="0"/>
              <a:t>="3 2 1 0 -1, 4 5 2 3-1, 5 6 1 2 -1"&gt;</a:t>
            </a:r>
            <a:r>
              <a:rPr lang="ko-KR" altLang="en-US" sz="1200" dirty="0" smtClean="0"/>
              <a:t>	</a:t>
            </a:r>
          </a:p>
          <a:p>
            <a:pPr>
              <a:buNone/>
            </a:pPr>
            <a:r>
              <a:rPr lang="ko-KR" altLang="en-US" sz="1200" dirty="0" smtClean="0"/>
              <a:t>        </a:t>
            </a:r>
            <a:r>
              <a:rPr lang="en-US" altLang="ko-KR" sz="1200" dirty="0" smtClean="0"/>
              <a:t>&lt;Coordinate point="1 0 1, -1 0 1, -1 0 -1, 1 0 -1, 1 1 -1, -1 1 -1, -1 1 1 "/&gt;      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    </a:t>
            </a:r>
            <a:r>
              <a:rPr lang="en-US" altLang="ko-KR" sz="1200" dirty="0" smtClean="0"/>
              <a:t>&lt;/</a:t>
            </a:r>
            <a:r>
              <a:rPr lang="en-US" altLang="ko-KR" sz="1200" dirty="0" err="1" smtClean="0"/>
              <a:t>IndexedFaceSet</a:t>
            </a:r>
            <a:r>
              <a:rPr lang="en-US" altLang="ko-KR" sz="1200" dirty="0" smtClean="0"/>
              <a:t>&gt;</a:t>
            </a: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&lt;/Shape&gt;</a:t>
            </a: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&lt;/Scene&gt;</a:t>
            </a: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&lt;/X3D&gt;</a:t>
            </a:r>
            <a:endParaRPr lang="ko-KR" alt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0213" y="1366838"/>
            <a:ext cx="5743575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TextureProjectorPerspective</a:t>
            </a:r>
            <a:r>
              <a:rPr lang="en-US" altLang="ko-KR" dirty="0" smtClean="0"/>
              <a:t> – Example(Box)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fr-FR" altLang="ko-KR" sz="1200" dirty="0" smtClean="0"/>
              <a:t>&lt;X3D profile="Interactive" version="3.3"&gt;</a:t>
            </a: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&lt;Scene&gt;</a:t>
            </a: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&lt;</a:t>
            </a:r>
            <a:r>
              <a:rPr lang="en-US" altLang="ko-KR" sz="1200" dirty="0" err="1" smtClean="0"/>
              <a:t>TextureProjectorPerspective</a:t>
            </a:r>
            <a:r>
              <a:rPr lang="en-US" altLang="ko-KR" sz="1200" dirty="0" smtClean="0"/>
              <a:t> 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	</a:t>
            </a:r>
            <a:r>
              <a:rPr lang="fr-FR" altLang="ko-KR" sz="1200" dirty="0" smtClean="0"/>
              <a:t>description='pt1' location='3 3 3' direction='-1 -1 -1' 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    	</a:t>
            </a:r>
            <a:r>
              <a:rPr lang="en-US" altLang="ko-KR" sz="1200" dirty="0" err="1" smtClean="0"/>
              <a:t>fieldOfView</a:t>
            </a:r>
            <a:r>
              <a:rPr lang="en-US" altLang="ko-KR" sz="1200" dirty="0" smtClean="0"/>
              <a:t>='15' </a:t>
            </a:r>
            <a:r>
              <a:rPr lang="en-US" altLang="ko-KR" sz="1200" dirty="0" err="1" smtClean="0"/>
              <a:t>nearDistance</a:t>
            </a:r>
            <a:r>
              <a:rPr lang="en-US" altLang="ko-KR" sz="1200" dirty="0" smtClean="0"/>
              <a:t>='1' </a:t>
            </a:r>
            <a:r>
              <a:rPr lang="en-US" altLang="ko-KR" sz="1200" dirty="0" err="1" smtClean="0"/>
              <a:t>farDistance</a:t>
            </a:r>
            <a:r>
              <a:rPr lang="en-US" altLang="ko-KR" sz="1200" dirty="0" smtClean="0"/>
              <a:t>='10' 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	</a:t>
            </a:r>
            <a:r>
              <a:rPr lang="en-US" altLang="ko-KR" sz="1200" dirty="0" err="1" smtClean="0"/>
              <a:t>upVector</a:t>
            </a:r>
            <a:r>
              <a:rPr lang="en-US" altLang="ko-KR" sz="1200" dirty="0" smtClean="0"/>
              <a:t>='0 1 0' global= 'true' on= 'true'&gt;</a:t>
            </a:r>
            <a:endParaRPr lang="ko-KR" altLang="en-US" sz="1200" dirty="0" smtClean="0"/>
          </a:p>
          <a:p>
            <a:pPr>
              <a:buNone/>
            </a:pP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	</a:t>
            </a:r>
            <a:r>
              <a:rPr lang="en-US" altLang="ko-KR" sz="1200" dirty="0" smtClean="0"/>
              <a:t>&lt;</a:t>
            </a:r>
            <a:r>
              <a:rPr lang="en-US" altLang="ko-KR" sz="1200" dirty="0" err="1" smtClean="0"/>
              <a:t>ImageTexture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url</a:t>
            </a:r>
            <a:r>
              <a:rPr lang="en-US" altLang="ko-KR" sz="1200" dirty="0" smtClean="0"/>
              <a:t>='C:/image/apple.jpg' </a:t>
            </a:r>
            <a:r>
              <a:rPr lang="en-US" altLang="ko-KR" sz="1200" dirty="0" err="1" smtClean="0"/>
              <a:t>repeatS</a:t>
            </a:r>
            <a:r>
              <a:rPr lang="en-US" altLang="ko-KR" sz="1200" dirty="0" smtClean="0"/>
              <a:t>='false' </a:t>
            </a:r>
            <a:r>
              <a:rPr lang="en-US" altLang="ko-KR" sz="1200" dirty="0" err="1" smtClean="0"/>
              <a:t>repeatT</a:t>
            </a:r>
            <a:r>
              <a:rPr lang="en-US" altLang="ko-KR" sz="1200" dirty="0" smtClean="0"/>
              <a:t>='false'/&gt;</a:t>
            </a: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&lt;/</a:t>
            </a:r>
            <a:r>
              <a:rPr lang="en-US" altLang="ko-KR" sz="1200" dirty="0" err="1" smtClean="0"/>
              <a:t>TextureProjectorPerspective</a:t>
            </a:r>
            <a:r>
              <a:rPr lang="en-US" altLang="ko-KR" sz="1200" dirty="0" smtClean="0"/>
              <a:t>&gt;</a:t>
            </a:r>
            <a:endParaRPr lang="ko-KR" altLang="en-US" sz="1200" dirty="0" smtClean="0"/>
          </a:p>
          <a:p>
            <a:pPr>
              <a:buNone/>
            </a:pP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&lt;Shape&gt;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    </a:t>
            </a:r>
            <a:r>
              <a:rPr lang="en-US" altLang="ko-KR" sz="1200" dirty="0" smtClean="0"/>
              <a:t>&lt;Appearance&gt;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	</a:t>
            </a:r>
            <a:r>
              <a:rPr lang="it-IT" altLang="ko-KR" sz="1200" dirty="0" smtClean="0"/>
              <a:t>&lt;Material diffuseColor='0.5 0.5 0.5'/&gt;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    </a:t>
            </a:r>
            <a:r>
              <a:rPr lang="en-US" altLang="ko-KR" sz="1200" dirty="0" smtClean="0"/>
              <a:t>&lt;/Appearance&gt;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    </a:t>
            </a:r>
            <a:r>
              <a:rPr lang="en-US" altLang="ko-KR" sz="1200" dirty="0" smtClean="0"/>
              <a:t>&lt;Box/&gt;</a:t>
            </a: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&lt;/Shape&gt;</a:t>
            </a: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&lt;/Scene&gt;</a:t>
            </a: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&lt;/X3D&gt;</a:t>
            </a:r>
            <a:endParaRPr lang="ko-KR" altLang="en-US" sz="1200" dirty="0" smtClean="0"/>
          </a:p>
          <a:p>
            <a:endParaRPr lang="ko-KR" altLang="en-US" sz="12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1163" y="1376363"/>
            <a:ext cx="57816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TextureProjectorPerspective</a:t>
            </a:r>
            <a:r>
              <a:rPr lang="en-US" altLang="ko-KR" dirty="0" smtClean="0"/>
              <a:t> – Example(Cylinder)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fr-FR" altLang="ko-KR" sz="1200" dirty="0" smtClean="0"/>
              <a:t>&lt;X3D profile="Interactive" version="3.3"&gt;</a:t>
            </a: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&lt;Scene&gt;</a:t>
            </a: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&lt;</a:t>
            </a:r>
            <a:r>
              <a:rPr lang="en-US" altLang="ko-KR" sz="1200" dirty="0" err="1" smtClean="0"/>
              <a:t>TextureProjectorPerspective</a:t>
            </a:r>
            <a:r>
              <a:rPr lang="en-US" altLang="ko-KR" sz="1200" dirty="0" smtClean="0"/>
              <a:t> 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	</a:t>
            </a:r>
            <a:r>
              <a:rPr lang="fr-FR" altLang="ko-KR" sz="1200" dirty="0" smtClean="0"/>
              <a:t>description='pt1' location='3 3 3' direction='-1 -1 -1' 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    	</a:t>
            </a:r>
            <a:r>
              <a:rPr lang="en-US" altLang="ko-KR" sz="1200" dirty="0" err="1" smtClean="0"/>
              <a:t>fieldOfView</a:t>
            </a:r>
            <a:r>
              <a:rPr lang="en-US" altLang="ko-KR" sz="1200" dirty="0" smtClean="0"/>
              <a:t>='15' </a:t>
            </a:r>
            <a:r>
              <a:rPr lang="en-US" altLang="ko-KR" sz="1200" dirty="0" err="1" smtClean="0"/>
              <a:t>nearDistance</a:t>
            </a:r>
            <a:r>
              <a:rPr lang="en-US" altLang="ko-KR" sz="1200" dirty="0" smtClean="0"/>
              <a:t>='1' </a:t>
            </a:r>
            <a:r>
              <a:rPr lang="en-US" altLang="ko-KR" sz="1200" dirty="0" err="1" smtClean="0"/>
              <a:t>farDistance</a:t>
            </a:r>
            <a:r>
              <a:rPr lang="en-US" altLang="ko-KR" sz="1200" dirty="0" smtClean="0"/>
              <a:t>='10' 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	</a:t>
            </a:r>
            <a:r>
              <a:rPr lang="en-US" altLang="ko-KR" sz="1200" dirty="0" err="1" smtClean="0"/>
              <a:t>upVector</a:t>
            </a:r>
            <a:r>
              <a:rPr lang="en-US" altLang="ko-KR" sz="1200" dirty="0" smtClean="0"/>
              <a:t>='0 1 0' global= 'true' on= 'true'&gt;</a:t>
            </a:r>
            <a:endParaRPr lang="ko-KR" altLang="en-US" sz="1200" dirty="0" smtClean="0"/>
          </a:p>
          <a:p>
            <a:pPr>
              <a:buNone/>
            </a:pP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	</a:t>
            </a:r>
            <a:r>
              <a:rPr lang="en-US" altLang="ko-KR" sz="1200" dirty="0" smtClean="0"/>
              <a:t>&lt;</a:t>
            </a:r>
            <a:r>
              <a:rPr lang="en-US" altLang="ko-KR" sz="1200" dirty="0" err="1" smtClean="0"/>
              <a:t>ImageTexture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url</a:t>
            </a:r>
            <a:r>
              <a:rPr lang="en-US" altLang="ko-KR" sz="1200" dirty="0" smtClean="0"/>
              <a:t>='C:/image/apple.jpg' </a:t>
            </a:r>
            <a:r>
              <a:rPr lang="en-US" altLang="ko-KR" sz="1200" dirty="0" err="1" smtClean="0"/>
              <a:t>repeatS</a:t>
            </a:r>
            <a:r>
              <a:rPr lang="en-US" altLang="ko-KR" sz="1200" dirty="0" smtClean="0"/>
              <a:t>='false' </a:t>
            </a:r>
            <a:r>
              <a:rPr lang="en-US" altLang="ko-KR" sz="1200" dirty="0" err="1" smtClean="0"/>
              <a:t>repeatT</a:t>
            </a:r>
            <a:r>
              <a:rPr lang="en-US" altLang="ko-KR" sz="1200" dirty="0" smtClean="0"/>
              <a:t>='false'/&gt;</a:t>
            </a: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&lt;/</a:t>
            </a:r>
            <a:r>
              <a:rPr lang="en-US" altLang="ko-KR" sz="1200" dirty="0" err="1" smtClean="0"/>
              <a:t>TextureProjectorPerspective</a:t>
            </a:r>
            <a:r>
              <a:rPr lang="en-US" altLang="ko-KR" sz="1200" dirty="0" smtClean="0"/>
              <a:t>&gt;</a:t>
            </a:r>
            <a:endParaRPr lang="ko-KR" altLang="en-US" sz="1200" dirty="0" smtClean="0"/>
          </a:p>
          <a:p>
            <a:pPr>
              <a:buNone/>
            </a:pP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&lt;Shape&gt;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    </a:t>
            </a:r>
            <a:r>
              <a:rPr lang="en-US" altLang="ko-KR" sz="1200" dirty="0" smtClean="0"/>
              <a:t>&lt;Appearance&gt;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        </a:t>
            </a:r>
            <a:r>
              <a:rPr lang="it-IT" altLang="ko-KR" sz="1200" dirty="0" smtClean="0"/>
              <a:t>&lt;Material diffuseColor='0.5 0.5 0.5'/&gt;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    </a:t>
            </a:r>
            <a:r>
              <a:rPr lang="en-US" altLang="ko-KR" sz="1200" dirty="0" smtClean="0"/>
              <a:t>&lt;/Appearance&gt;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    </a:t>
            </a:r>
            <a:r>
              <a:rPr lang="en-US" altLang="ko-KR" sz="1200" dirty="0" smtClean="0"/>
              <a:t>&lt;Cylinder radius='1' height='1.5'/&gt;</a:t>
            </a: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&lt;/Shape&gt;</a:t>
            </a: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&lt;/Scene&gt;</a:t>
            </a: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&lt;/X3D&gt;</a:t>
            </a:r>
            <a:endParaRPr lang="ko-KR" altLang="en-US" sz="1200" dirty="0" smtClean="0"/>
          </a:p>
          <a:p>
            <a:pPr>
              <a:buNone/>
            </a:pPr>
            <a:endParaRPr lang="ko-KR" altLang="en-US" sz="1200" dirty="0" smtClean="0"/>
          </a:p>
          <a:p>
            <a:endParaRPr lang="ko-KR" altLang="en-US" sz="1200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1163" y="1362075"/>
            <a:ext cx="578167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TextureProjectorPerspective</a:t>
            </a:r>
            <a:r>
              <a:rPr lang="en-US" altLang="ko-KR" dirty="0" smtClean="0"/>
              <a:t> – Example(Face + Sphere)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fr-FR" altLang="ko-KR" sz="900" dirty="0" smtClean="0"/>
              <a:t>&lt;X3D profile="Interactive" version="3.3"&gt;</a:t>
            </a:r>
            <a:endParaRPr lang="ko-KR" altLang="en-US" sz="900" dirty="0" smtClean="0"/>
          </a:p>
          <a:p>
            <a:pPr>
              <a:buNone/>
            </a:pPr>
            <a:r>
              <a:rPr lang="en-US" altLang="ko-KR" sz="900" dirty="0" smtClean="0"/>
              <a:t>&lt;Scene&gt;</a:t>
            </a:r>
            <a:endParaRPr lang="ko-KR" altLang="en-US" sz="900" dirty="0" smtClean="0"/>
          </a:p>
          <a:p>
            <a:pPr>
              <a:buNone/>
            </a:pPr>
            <a:r>
              <a:rPr lang="en-US" altLang="ko-KR" sz="900" dirty="0" smtClean="0"/>
              <a:t>&lt;</a:t>
            </a:r>
            <a:r>
              <a:rPr lang="en-US" altLang="ko-KR" sz="900" dirty="0" err="1" smtClean="0"/>
              <a:t>TextureProjectorPerspective</a:t>
            </a:r>
            <a:r>
              <a:rPr lang="en-US" altLang="ko-KR" sz="900" dirty="0" smtClean="0"/>
              <a:t> </a:t>
            </a:r>
            <a:endParaRPr lang="ko-KR" altLang="en-US" sz="900" dirty="0" smtClean="0"/>
          </a:p>
          <a:p>
            <a:pPr>
              <a:buNone/>
            </a:pPr>
            <a:r>
              <a:rPr lang="ko-KR" altLang="en-US" sz="900" dirty="0" smtClean="0"/>
              <a:t>	</a:t>
            </a:r>
            <a:r>
              <a:rPr lang="fr-FR" altLang="ko-KR" sz="900" dirty="0" smtClean="0"/>
              <a:t>description='pt1' location='3 3 3' direction='-1 0 -1' </a:t>
            </a:r>
            <a:endParaRPr lang="ko-KR" altLang="en-US" sz="900" dirty="0" smtClean="0"/>
          </a:p>
          <a:p>
            <a:pPr>
              <a:buNone/>
            </a:pPr>
            <a:r>
              <a:rPr lang="ko-KR" altLang="en-US" sz="900" dirty="0" smtClean="0"/>
              <a:t>    	</a:t>
            </a:r>
            <a:r>
              <a:rPr lang="en-US" altLang="ko-KR" sz="900" dirty="0" err="1" smtClean="0"/>
              <a:t>fieldOfView</a:t>
            </a:r>
            <a:r>
              <a:rPr lang="en-US" altLang="ko-KR" sz="900" dirty="0" smtClean="0"/>
              <a:t>='15' </a:t>
            </a:r>
            <a:r>
              <a:rPr lang="en-US" altLang="ko-KR" sz="900" dirty="0" err="1" smtClean="0"/>
              <a:t>nearDistance</a:t>
            </a:r>
            <a:r>
              <a:rPr lang="en-US" altLang="ko-KR" sz="900" dirty="0" smtClean="0"/>
              <a:t>='1' </a:t>
            </a:r>
            <a:r>
              <a:rPr lang="en-US" altLang="ko-KR" sz="900" dirty="0" err="1" smtClean="0"/>
              <a:t>farDistance</a:t>
            </a:r>
            <a:r>
              <a:rPr lang="en-US" altLang="ko-KR" sz="900" dirty="0" smtClean="0"/>
              <a:t>='10' </a:t>
            </a:r>
            <a:endParaRPr lang="ko-KR" altLang="en-US" sz="900" dirty="0" smtClean="0"/>
          </a:p>
          <a:p>
            <a:pPr>
              <a:buNone/>
            </a:pPr>
            <a:r>
              <a:rPr lang="ko-KR" altLang="en-US" sz="900" dirty="0" smtClean="0"/>
              <a:t>	</a:t>
            </a:r>
            <a:r>
              <a:rPr lang="en-US" altLang="ko-KR" sz="900" dirty="0" err="1" smtClean="0"/>
              <a:t>upVector</a:t>
            </a:r>
            <a:r>
              <a:rPr lang="en-US" altLang="ko-KR" sz="900" dirty="0" smtClean="0"/>
              <a:t>='0 1 0' global= 'true' on= 'true'&gt;</a:t>
            </a:r>
            <a:endParaRPr lang="ko-KR" altLang="en-US" sz="900" dirty="0" smtClean="0"/>
          </a:p>
          <a:p>
            <a:pPr>
              <a:buNone/>
            </a:pPr>
            <a:endParaRPr lang="ko-KR" altLang="en-US" sz="900" dirty="0" smtClean="0"/>
          </a:p>
          <a:p>
            <a:pPr>
              <a:buNone/>
            </a:pPr>
            <a:r>
              <a:rPr lang="ko-KR" altLang="en-US" sz="900" dirty="0" smtClean="0"/>
              <a:t>	</a:t>
            </a:r>
            <a:r>
              <a:rPr lang="en-US" altLang="ko-KR" sz="900" dirty="0" smtClean="0"/>
              <a:t>&lt;</a:t>
            </a:r>
            <a:r>
              <a:rPr lang="en-US" altLang="ko-KR" sz="900" dirty="0" err="1" smtClean="0"/>
              <a:t>ImageTexture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url</a:t>
            </a:r>
            <a:r>
              <a:rPr lang="en-US" altLang="ko-KR" sz="900" dirty="0" smtClean="0"/>
              <a:t>='C:/image/apple.jpg' </a:t>
            </a:r>
            <a:r>
              <a:rPr lang="en-US" altLang="ko-KR" sz="900" dirty="0" err="1" smtClean="0"/>
              <a:t>repeatS</a:t>
            </a:r>
            <a:r>
              <a:rPr lang="en-US" altLang="ko-KR" sz="900" dirty="0" smtClean="0"/>
              <a:t>='false' </a:t>
            </a:r>
            <a:r>
              <a:rPr lang="en-US" altLang="ko-KR" sz="900" dirty="0" err="1" smtClean="0"/>
              <a:t>repeatT</a:t>
            </a:r>
            <a:r>
              <a:rPr lang="en-US" altLang="ko-KR" sz="900" dirty="0" smtClean="0"/>
              <a:t>='false'/&gt;</a:t>
            </a:r>
            <a:endParaRPr lang="ko-KR" altLang="en-US" sz="900" dirty="0" smtClean="0"/>
          </a:p>
          <a:p>
            <a:pPr>
              <a:buNone/>
            </a:pPr>
            <a:r>
              <a:rPr lang="en-US" altLang="ko-KR" sz="900" dirty="0" smtClean="0"/>
              <a:t>&lt;/</a:t>
            </a:r>
            <a:r>
              <a:rPr lang="en-US" altLang="ko-KR" sz="900" dirty="0" err="1" smtClean="0"/>
              <a:t>TextureProjectorPerspective</a:t>
            </a:r>
            <a:r>
              <a:rPr lang="en-US" altLang="ko-KR" sz="900" dirty="0" smtClean="0"/>
              <a:t>&gt;</a:t>
            </a:r>
            <a:endParaRPr lang="ko-KR" altLang="en-US" sz="900" dirty="0" smtClean="0"/>
          </a:p>
          <a:p>
            <a:pPr>
              <a:buNone/>
            </a:pPr>
            <a:endParaRPr lang="ko-KR" altLang="en-US" sz="900" dirty="0" smtClean="0"/>
          </a:p>
          <a:p>
            <a:pPr>
              <a:buNone/>
            </a:pPr>
            <a:r>
              <a:rPr lang="en-US" altLang="ko-KR" sz="900" dirty="0" smtClean="0"/>
              <a:t>&lt;Shape&gt;</a:t>
            </a:r>
            <a:endParaRPr lang="ko-KR" altLang="en-US" sz="900" dirty="0" smtClean="0"/>
          </a:p>
          <a:p>
            <a:pPr>
              <a:buNone/>
            </a:pPr>
            <a:r>
              <a:rPr lang="ko-KR" altLang="en-US" sz="900" dirty="0" smtClean="0"/>
              <a:t>    </a:t>
            </a:r>
            <a:r>
              <a:rPr lang="en-US" altLang="ko-KR" sz="900" dirty="0" smtClean="0"/>
              <a:t>&lt;Appearance&gt;</a:t>
            </a:r>
            <a:endParaRPr lang="ko-KR" altLang="en-US" sz="900" dirty="0" smtClean="0"/>
          </a:p>
          <a:p>
            <a:pPr>
              <a:buNone/>
            </a:pPr>
            <a:r>
              <a:rPr lang="ko-KR" altLang="en-US" sz="900" dirty="0" smtClean="0"/>
              <a:t>	</a:t>
            </a:r>
            <a:r>
              <a:rPr lang="it-IT" altLang="ko-KR" sz="900" dirty="0" smtClean="0"/>
              <a:t>&lt;Material diffuseColor='0.5 0.5 0.5'/&gt;</a:t>
            </a:r>
            <a:endParaRPr lang="ko-KR" altLang="en-US" sz="900" dirty="0" smtClean="0"/>
          </a:p>
          <a:p>
            <a:pPr>
              <a:buNone/>
            </a:pPr>
            <a:r>
              <a:rPr lang="ko-KR" altLang="en-US" sz="900" dirty="0" smtClean="0"/>
              <a:t>    </a:t>
            </a:r>
            <a:r>
              <a:rPr lang="en-US" altLang="ko-KR" sz="900" dirty="0" smtClean="0"/>
              <a:t>&lt;/Appearance&gt;</a:t>
            </a:r>
            <a:endParaRPr lang="ko-KR" altLang="en-US" sz="900" dirty="0" smtClean="0"/>
          </a:p>
          <a:p>
            <a:pPr>
              <a:buNone/>
            </a:pPr>
            <a:endParaRPr lang="ko-KR" altLang="en-US" sz="900" dirty="0" smtClean="0"/>
          </a:p>
          <a:p>
            <a:pPr>
              <a:buNone/>
            </a:pPr>
            <a:r>
              <a:rPr lang="ko-KR" altLang="en-US" sz="900" dirty="0" smtClean="0"/>
              <a:t>    </a:t>
            </a:r>
            <a:r>
              <a:rPr lang="en-US" altLang="ko-KR" sz="900" dirty="0" smtClean="0"/>
              <a:t>&lt;</a:t>
            </a:r>
            <a:r>
              <a:rPr lang="en-US" altLang="ko-KR" sz="900" dirty="0" err="1" smtClean="0"/>
              <a:t>IndexedFaceSet</a:t>
            </a:r>
            <a:r>
              <a:rPr lang="en-US" altLang="ko-KR" sz="900" dirty="0" smtClean="0"/>
              <a:t> solid='false' </a:t>
            </a:r>
            <a:r>
              <a:rPr lang="en-US" altLang="ko-KR" sz="900" dirty="0" err="1" smtClean="0"/>
              <a:t>coordIndex</a:t>
            </a:r>
            <a:r>
              <a:rPr lang="en-US" altLang="ko-KR" sz="900" dirty="0" smtClean="0"/>
              <a:t>="3 2 1 0 -1, 4 5 2 3-1, 5 6 1 2 -1"&gt;</a:t>
            </a:r>
            <a:r>
              <a:rPr lang="ko-KR" altLang="en-US" sz="900" dirty="0" smtClean="0"/>
              <a:t>	</a:t>
            </a:r>
          </a:p>
          <a:p>
            <a:pPr>
              <a:buNone/>
            </a:pPr>
            <a:r>
              <a:rPr lang="ko-KR" altLang="en-US" sz="900" dirty="0" smtClean="0"/>
              <a:t>        </a:t>
            </a:r>
            <a:r>
              <a:rPr lang="en-US" altLang="ko-KR" sz="900" dirty="0" smtClean="0"/>
              <a:t>&lt;Coordinate point="1 0 1, -1 0 1, -1 0 -1, 1 0 -1, 1 1 -1, -1 1 -1, -1 1 1 "/&gt;      </a:t>
            </a:r>
            <a:endParaRPr lang="ko-KR" altLang="en-US" sz="900" dirty="0" smtClean="0"/>
          </a:p>
          <a:p>
            <a:pPr>
              <a:buNone/>
            </a:pPr>
            <a:r>
              <a:rPr lang="ko-KR" altLang="en-US" sz="900" dirty="0" smtClean="0"/>
              <a:t>    </a:t>
            </a:r>
            <a:r>
              <a:rPr lang="en-US" altLang="ko-KR" sz="900" dirty="0" smtClean="0"/>
              <a:t>&lt;/</a:t>
            </a:r>
            <a:r>
              <a:rPr lang="en-US" altLang="ko-KR" sz="900" dirty="0" err="1" smtClean="0"/>
              <a:t>IndexedFaceSet</a:t>
            </a:r>
            <a:r>
              <a:rPr lang="en-US" altLang="ko-KR" sz="900" dirty="0" smtClean="0"/>
              <a:t>&gt;</a:t>
            </a:r>
            <a:endParaRPr lang="ko-KR" altLang="en-US" sz="900" dirty="0" smtClean="0"/>
          </a:p>
          <a:p>
            <a:pPr>
              <a:buNone/>
            </a:pPr>
            <a:r>
              <a:rPr lang="en-US" altLang="ko-KR" sz="900" dirty="0" smtClean="0"/>
              <a:t>&lt;/Shape&gt;</a:t>
            </a:r>
            <a:endParaRPr lang="ko-KR" altLang="en-US" sz="900" dirty="0" smtClean="0"/>
          </a:p>
          <a:p>
            <a:pPr>
              <a:buNone/>
            </a:pPr>
            <a:endParaRPr lang="ko-KR" altLang="en-US" sz="900" dirty="0" smtClean="0"/>
          </a:p>
          <a:p>
            <a:pPr>
              <a:buNone/>
            </a:pPr>
            <a:r>
              <a:rPr lang="en-US" altLang="ko-KR" sz="900" dirty="0" smtClean="0"/>
              <a:t>&lt;Transform translation='0,0.25,0'&gt;</a:t>
            </a:r>
            <a:endParaRPr lang="ko-KR" altLang="en-US" sz="900" dirty="0" smtClean="0"/>
          </a:p>
          <a:p>
            <a:pPr>
              <a:buNone/>
            </a:pPr>
            <a:r>
              <a:rPr lang="en-US" altLang="ko-KR" sz="900" dirty="0" smtClean="0"/>
              <a:t>&lt;Shape&gt;</a:t>
            </a:r>
            <a:endParaRPr lang="ko-KR" altLang="en-US" sz="900" dirty="0" smtClean="0"/>
          </a:p>
          <a:p>
            <a:pPr>
              <a:buNone/>
            </a:pPr>
            <a:r>
              <a:rPr lang="ko-KR" altLang="en-US" sz="900" dirty="0" smtClean="0"/>
              <a:t>    </a:t>
            </a:r>
            <a:r>
              <a:rPr lang="en-US" altLang="ko-KR" sz="900" dirty="0" smtClean="0"/>
              <a:t>&lt;Appearance&gt;</a:t>
            </a:r>
            <a:endParaRPr lang="ko-KR" altLang="en-US" sz="900" dirty="0" smtClean="0"/>
          </a:p>
          <a:p>
            <a:pPr>
              <a:buNone/>
            </a:pPr>
            <a:r>
              <a:rPr lang="ko-KR" altLang="en-US" sz="900" dirty="0" smtClean="0"/>
              <a:t>	</a:t>
            </a:r>
            <a:r>
              <a:rPr lang="it-IT" altLang="ko-KR" sz="900" dirty="0" smtClean="0"/>
              <a:t>&lt;Material diffuseColor='0.5 0.5 0.5'/&gt;</a:t>
            </a:r>
            <a:endParaRPr lang="ko-KR" altLang="en-US" sz="900" dirty="0" smtClean="0"/>
          </a:p>
          <a:p>
            <a:pPr>
              <a:buNone/>
            </a:pPr>
            <a:r>
              <a:rPr lang="ko-KR" altLang="en-US" sz="900" dirty="0" smtClean="0"/>
              <a:t>    </a:t>
            </a:r>
            <a:r>
              <a:rPr lang="en-US" altLang="ko-KR" sz="900" dirty="0" smtClean="0"/>
              <a:t>&lt;/Appearance&gt;</a:t>
            </a:r>
            <a:endParaRPr lang="ko-KR" altLang="en-US" sz="900" dirty="0" smtClean="0"/>
          </a:p>
          <a:p>
            <a:pPr>
              <a:buNone/>
            </a:pPr>
            <a:endParaRPr lang="ko-KR" altLang="en-US" sz="900" dirty="0" smtClean="0"/>
          </a:p>
          <a:p>
            <a:pPr>
              <a:buNone/>
            </a:pPr>
            <a:r>
              <a:rPr lang="ko-KR" altLang="en-US" sz="900" dirty="0" smtClean="0"/>
              <a:t>    </a:t>
            </a:r>
            <a:r>
              <a:rPr lang="en-US" altLang="ko-KR" sz="900" dirty="0" smtClean="0"/>
              <a:t>&lt;Sphere radius = '0.5'/&gt;</a:t>
            </a:r>
            <a:endParaRPr lang="ko-KR" altLang="en-US" sz="900" dirty="0" smtClean="0"/>
          </a:p>
          <a:p>
            <a:pPr>
              <a:buNone/>
            </a:pPr>
            <a:r>
              <a:rPr lang="en-US" altLang="ko-KR" sz="900" dirty="0" smtClean="0"/>
              <a:t>&lt;/Shape&gt;</a:t>
            </a:r>
            <a:endParaRPr lang="ko-KR" altLang="en-US" sz="900" dirty="0" smtClean="0"/>
          </a:p>
          <a:p>
            <a:pPr>
              <a:buNone/>
            </a:pPr>
            <a:r>
              <a:rPr lang="en-US" altLang="ko-KR" sz="900" dirty="0" smtClean="0"/>
              <a:t>&lt;/Transform&gt;</a:t>
            </a:r>
            <a:endParaRPr lang="ko-KR" altLang="en-US" sz="900" dirty="0" smtClean="0"/>
          </a:p>
          <a:p>
            <a:pPr>
              <a:buNone/>
            </a:pPr>
            <a:r>
              <a:rPr lang="en-US" altLang="ko-KR" sz="900" dirty="0" smtClean="0"/>
              <a:t>&lt;/Scene&gt;</a:t>
            </a:r>
            <a:endParaRPr lang="ko-KR" altLang="en-US" sz="900" dirty="0" smtClean="0"/>
          </a:p>
          <a:p>
            <a:pPr>
              <a:buNone/>
            </a:pPr>
            <a:r>
              <a:rPr lang="en-US" altLang="ko-KR" sz="900" dirty="0" smtClean="0"/>
              <a:t>&lt;/X3D&gt;</a:t>
            </a:r>
            <a:endParaRPr lang="ko-KR" altLang="en-US" sz="900" dirty="0" smtClean="0"/>
          </a:p>
          <a:p>
            <a:pPr>
              <a:buNone/>
            </a:pPr>
            <a:endParaRPr lang="ko-KR" altLang="en-US" sz="1200" dirty="0" smtClean="0"/>
          </a:p>
          <a:p>
            <a:pPr>
              <a:buNone/>
            </a:pPr>
            <a:endParaRPr lang="ko-KR" altLang="en-US" sz="1200" dirty="0" smtClean="0"/>
          </a:p>
          <a:p>
            <a:pPr>
              <a:buNone/>
            </a:pPr>
            <a:endParaRPr lang="ko-KR" altLang="en-US" sz="1200" dirty="0" smtClean="0"/>
          </a:p>
          <a:p>
            <a:pPr>
              <a:buNone/>
            </a:pPr>
            <a:endParaRPr lang="ko-KR" altLang="en-US" sz="12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1638" y="1371600"/>
            <a:ext cx="58007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모서리가 둥근 직사각형 48"/>
          <p:cNvSpPr/>
          <p:nvPr/>
        </p:nvSpPr>
        <p:spPr bwMode="auto">
          <a:xfrm>
            <a:off x="539552" y="1714488"/>
            <a:ext cx="8237736" cy="4018768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0" fontAlgn="t" latinLnBrk="0" hangingPunct="0">
              <a:spcBef>
                <a:spcPct val="50000"/>
              </a:spcBef>
              <a:defRPr/>
            </a:pPr>
            <a:endParaRPr lang="ko-KR" altLang="en-US" sz="1200" dirty="0">
              <a:latin typeface="Arial" pitchFamily="34" charset="0"/>
              <a:ea typeface="돋움체" pitchFamily="49" charset="-127"/>
            </a:endParaRPr>
          </a:p>
        </p:txBody>
      </p:sp>
      <p:sp>
        <p:nvSpPr>
          <p:cNvPr id="1128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ko-KR" altLang="ko-KR" sz="1100">
                <a:solidFill>
                  <a:srgbClr val="000000"/>
                </a:solidFill>
                <a:latin typeface="한양신명조"/>
              </a:rPr>
              <a:t> </a:t>
            </a:r>
            <a:r>
              <a:rPr lang="ko-KR" altLang="ko-KR" sz="1100">
                <a:solidFill>
                  <a:srgbClr val="000000"/>
                </a:solidFill>
              </a:rPr>
              <a:t> </a:t>
            </a:r>
            <a:endParaRPr lang="ko-KR" altLang="ko-KR"/>
          </a:p>
        </p:txBody>
      </p:sp>
      <p:sp>
        <p:nvSpPr>
          <p:cNvPr id="112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2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28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28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0" name="Rectangle 21"/>
          <p:cNvSpPr txBox="1">
            <a:spLocks noChangeArrowheads="1"/>
          </p:cNvSpPr>
          <p:nvPr/>
        </p:nvSpPr>
        <p:spPr bwMode="auto">
          <a:xfrm>
            <a:off x="496540" y="1706508"/>
            <a:ext cx="8362950" cy="424277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en-US" altLang="ko-KR" sz="1600" b="1" dirty="0" err="1"/>
              <a:t>TextureProjectorParallel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: </a:t>
            </a:r>
            <a:r>
              <a:rPr lang="en-US" altLang="ko-KR" sz="1600" dirty="0" smtClean="0"/>
              <a:t>X3DTextureProjectorNode{</a:t>
            </a:r>
            <a:endParaRPr lang="en-US" altLang="ko-KR" sz="1600" dirty="0"/>
          </a:p>
          <a:p>
            <a:pPr marL="457200" indent="-457200"/>
            <a:r>
              <a:rPr lang="en-US" altLang="ko-KR" sz="1600" dirty="0"/>
              <a:t>	</a:t>
            </a:r>
            <a:r>
              <a:rPr lang="en-US" altLang="ko-KR" sz="1600" dirty="0" err="1" smtClean="0"/>
              <a:t>SFNode</a:t>
            </a:r>
            <a:r>
              <a:rPr lang="en-US" altLang="ko-KR" sz="1600" dirty="0" smtClean="0"/>
              <a:t>	 [</a:t>
            </a:r>
            <a:r>
              <a:rPr lang="en-US" altLang="ko-KR" sz="1600" dirty="0" err="1" smtClean="0"/>
              <a:t>in,out</a:t>
            </a:r>
            <a:r>
              <a:rPr lang="en-US" altLang="ko-KR" sz="1600" dirty="0" smtClean="0"/>
              <a:t>]	metadata		NULL 					 [X3DMetadataObject]</a:t>
            </a:r>
          </a:p>
          <a:p>
            <a:pPr marL="457200" indent="-457200"/>
            <a:r>
              <a:rPr lang="en-US" altLang="ko-KR" sz="1600" dirty="0" smtClean="0"/>
              <a:t>	</a:t>
            </a:r>
            <a:r>
              <a:rPr lang="en-US" altLang="ko-KR" sz="1600" dirty="0" err="1" smtClean="0"/>
              <a:t>SFString</a:t>
            </a:r>
            <a:r>
              <a:rPr lang="en-US" altLang="ko-KR" sz="1600" dirty="0" smtClean="0"/>
              <a:t>	 [</a:t>
            </a:r>
            <a:r>
              <a:rPr lang="en-US" altLang="ko-KR" sz="1600" dirty="0" err="1" smtClean="0"/>
              <a:t>in,out</a:t>
            </a:r>
            <a:r>
              <a:rPr lang="en-US" altLang="ko-KR" sz="1600" dirty="0" smtClean="0"/>
              <a:t>]	description 	“”</a:t>
            </a:r>
          </a:p>
          <a:p>
            <a:pPr marL="457200" indent="-457200"/>
            <a:r>
              <a:rPr lang="en-US" altLang="ko-KR" sz="1600" dirty="0" smtClean="0"/>
              <a:t>	SFVec3f	 [</a:t>
            </a:r>
            <a:r>
              <a:rPr lang="en-US" altLang="ko-KR" sz="1600" dirty="0" err="1" smtClean="0"/>
              <a:t>in,out</a:t>
            </a:r>
            <a:r>
              <a:rPr lang="en-US" altLang="ko-KR" sz="1600" dirty="0" smtClean="0"/>
              <a:t>]	location		0 0 1</a:t>
            </a:r>
          </a:p>
          <a:p>
            <a:pPr marL="457200" indent="-457200"/>
            <a:r>
              <a:rPr lang="en-US" altLang="ko-KR" sz="1600" dirty="0" smtClean="0"/>
              <a:t>	SFVec3f	 [</a:t>
            </a:r>
            <a:r>
              <a:rPr lang="en-US" altLang="ko-KR" sz="1600" dirty="0" err="1" smtClean="0"/>
              <a:t>in,out</a:t>
            </a:r>
            <a:r>
              <a:rPr lang="en-US" altLang="ko-KR" sz="1600" dirty="0" smtClean="0"/>
              <a:t>]	direction 		0 0 1</a:t>
            </a:r>
          </a:p>
          <a:p>
            <a:pPr marL="457200" indent="-457200"/>
            <a:r>
              <a:rPr lang="en-US" altLang="ko-KR" sz="1600" dirty="0" smtClean="0"/>
              <a:t>	</a:t>
            </a:r>
            <a:r>
              <a:rPr lang="en-US" altLang="ko-KR" sz="1600" b="1" dirty="0" err="1" smtClean="0"/>
              <a:t>SFFloat</a:t>
            </a:r>
            <a:r>
              <a:rPr lang="en-US" altLang="ko-KR" sz="1600" b="1" dirty="0" smtClean="0"/>
              <a:t>	 [out]	</a:t>
            </a:r>
            <a:r>
              <a:rPr lang="en-US" altLang="ko-KR" sz="1600" b="1" dirty="0" err="1" smtClean="0"/>
              <a:t>aspectRatio</a:t>
            </a:r>
            <a:r>
              <a:rPr lang="en-US" altLang="ko-KR" sz="1600" b="1" dirty="0" smtClean="0"/>
              <a:t>	</a:t>
            </a:r>
          </a:p>
          <a:p>
            <a:pPr marL="457200" indent="-457200"/>
            <a:r>
              <a:rPr lang="en-US" altLang="ko-KR" sz="1600" dirty="0" smtClean="0"/>
              <a:t>	</a:t>
            </a:r>
            <a:r>
              <a:rPr lang="en-US" altLang="ko-KR" sz="1600" dirty="0" err="1" smtClean="0"/>
              <a:t>MFFloat</a:t>
            </a:r>
            <a:r>
              <a:rPr lang="en-US" altLang="ko-KR" sz="1600" dirty="0" smtClean="0"/>
              <a:t>	 [</a:t>
            </a:r>
            <a:r>
              <a:rPr lang="en-US" altLang="ko-KR" sz="1600" dirty="0" err="1" smtClean="0"/>
              <a:t>in,out</a:t>
            </a:r>
            <a:r>
              <a:rPr lang="en-US" altLang="ko-KR" sz="1600" dirty="0" smtClean="0"/>
              <a:t>]  </a:t>
            </a:r>
            <a:r>
              <a:rPr lang="en-US" altLang="ko-KR" sz="1600" dirty="0" err="1" smtClean="0"/>
              <a:t>fieldOfView</a:t>
            </a:r>
            <a:r>
              <a:rPr lang="en-US" altLang="ko-KR" sz="1600" dirty="0" smtClean="0"/>
              <a:t>	-1, -1, 1 1 (-∞,∞)</a:t>
            </a:r>
          </a:p>
          <a:p>
            <a:pPr marL="457200" indent="-457200"/>
            <a:r>
              <a:rPr lang="en-US" altLang="ko-KR" sz="1600" b="1" dirty="0" smtClean="0"/>
              <a:t>       </a:t>
            </a:r>
            <a:r>
              <a:rPr lang="en-US" altLang="ko-KR" sz="1600" b="1" dirty="0" err="1" smtClean="0"/>
              <a:t>SFFloat</a:t>
            </a:r>
            <a:r>
              <a:rPr lang="en-US" altLang="ko-KR" sz="1600" b="1" dirty="0" smtClean="0"/>
              <a:t>	 [</a:t>
            </a:r>
            <a:r>
              <a:rPr lang="en-US" altLang="ko-KR" sz="1600" b="1" dirty="0" err="1" smtClean="0"/>
              <a:t>in,out</a:t>
            </a:r>
            <a:r>
              <a:rPr lang="en-US" altLang="ko-KR" sz="1600" b="1" dirty="0" smtClean="0"/>
              <a:t>] 	</a:t>
            </a:r>
            <a:r>
              <a:rPr lang="en-US" altLang="ko-KR" sz="1600" b="1" dirty="0" err="1" smtClean="0"/>
              <a:t>nearDistance</a:t>
            </a:r>
            <a:r>
              <a:rPr lang="en-US" altLang="ko-KR" sz="1600" b="1" dirty="0" smtClean="0"/>
              <a:t>        	1</a:t>
            </a:r>
          </a:p>
          <a:p>
            <a:pPr marL="457200" indent="-457200"/>
            <a:r>
              <a:rPr lang="en-US" altLang="ko-KR" sz="1600" b="1" dirty="0"/>
              <a:t> </a:t>
            </a:r>
            <a:r>
              <a:rPr lang="en-US" altLang="ko-KR" sz="1600" b="1" dirty="0" smtClean="0"/>
              <a:t>      </a:t>
            </a:r>
            <a:r>
              <a:rPr lang="en-US" altLang="ko-KR" sz="1600" b="1" dirty="0" err="1" smtClean="0"/>
              <a:t>SFFloat</a:t>
            </a:r>
            <a:r>
              <a:rPr lang="en-US" altLang="ko-KR" sz="1600" b="1" dirty="0" smtClean="0"/>
              <a:t>	 [</a:t>
            </a:r>
            <a:r>
              <a:rPr lang="en-US" altLang="ko-KR" sz="1600" b="1" dirty="0" err="1" smtClean="0"/>
              <a:t>in,out</a:t>
            </a:r>
            <a:r>
              <a:rPr lang="en-US" altLang="ko-KR" sz="1600" b="1" dirty="0" smtClean="0"/>
              <a:t>] 	</a:t>
            </a:r>
            <a:r>
              <a:rPr lang="en-US" altLang="ko-KR" sz="1600" b="1" dirty="0" err="1" smtClean="0"/>
              <a:t>farDistance</a:t>
            </a:r>
            <a:r>
              <a:rPr lang="en-US" altLang="ko-KR" sz="1600" b="1" dirty="0" smtClean="0"/>
              <a:t>           	10</a:t>
            </a:r>
          </a:p>
          <a:p>
            <a:pPr marL="457200" indent="-457200"/>
            <a:r>
              <a:rPr lang="en-US" altLang="ko-KR" sz="1600" dirty="0" smtClean="0"/>
              <a:t>       </a:t>
            </a:r>
            <a:r>
              <a:rPr lang="en-US" altLang="ko-KR" sz="1600" dirty="0" err="1" smtClean="0"/>
              <a:t>SFBool</a:t>
            </a:r>
            <a:r>
              <a:rPr lang="en-US" altLang="ko-KR" sz="1600" dirty="0" smtClean="0"/>
              <a:t>	 [</a:t>
            </a:r>
            <a:r>
              <a:rPr lang="en-US" altLang="ko-KR" sz="1600" dirty="0" err="1"/>
              <a:t>in,out</a:t>
            </a:r>
            <a:r>
              <a:rPr lang="en-US" altLang="ko-KR" sz="1600" dirty="0" smtClean="0"/>
              <a:t>] 	global		true</a:t>
            </a:r>
            <a:endParaRPr lang="en-US" altLang="ko-KR" sz="1600" dirty="0"/>
          </a:p>
          <a:p>
            <a:pPr marL="457200" indent="-457200"/>
            <a:r>
              <a:rPr lang="en-US" altLang="ko-KR" sz="1600" dirty="0"/>
              <a:t>    </a:t>
            </a:r>
            <a:r>
              <a:rPr lang="en-US" altLang="ko-KR" sz="1600" dirty="0" smtClean="0"/>
              <a:t>   </a:t>
            </a:r>
            <a:r>
              <a:rPr lang="en-US" altLang="ko-KR" sz="1600" dirty="0" err="1" smtClean="0"/>
              <a:t>SFBool</a:t>
            </a:r>
            <a:r>
              <a:rPr lang="en-US" altLang="ko-KR" sz="1600" dirty="0" smtClean="0"/>
              <a:t>	 [</a:t>
            </a:r>
            <a:r>
              <a:rPr lang="en-US" altLang="ko-KR" sz="1600" dirty="0" err="1"/>
              <a:t>in,out</a:t>
            </a:r>
            <a:r>
              <a:rPr lang="en-US" altLang="ko-KR" sz="1600" dirty="0" smtClean="0"/>
              <a:t>] 	on		true</a:t>
            </a:r>
          </a:p>
          <a:p>
            <a:pPr marL="457200" indent="-457200"/>
            <a:r>
              <a:rPr lang="en-US" altLang="ko-KR" sz="1600" dirty="0" smtClean="0"/>
              <a:t>       </a:t>
            </a:r>
            <a:r>
              <a:rPr lang="en-US" altLang="ko-KR" sz="1600" dirty="0" err="1"/>
              <a:t>SFNode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	 [</a:t>
            </a:r>
            <a:r>
              <a:rPr lang="en-US" altLang="ko-KR" sz="1600" dirty="0" err="1"/>
              <a:t>in,out</a:t>
            </a:r>
            <a:r>
              <a:rPr lang="en-US" altLang="ko-KR" sz="1600" dirty="0" smtClean="0"/>
              <a:t>] 	texture </a:t>
            </a:r>
            <a:r>
              <a:rPr lang="en-US" altLang="ko-KR" sz="1600" dirty="0"/>
              <a:t>	NULL</a:t>
            </a:r>
          </a:p>
          <a:p>
            <a:pPr marL="457200" indent="-457200"/>
            <a:r>
              <a:rPr lang="en-US" altLang="ko-KR" sz="1600" dirty="0"/>
              <a:t>				</a:t>
            </a:r>
            <a:r>
              <a:rPr lang="en-US" altLang="ko-KR" sz="1600" dirty="0" smtClean="0"/>
              <a:t>[</a:t>
            </a:r>
            <a:r>
              <a:rPr lang="en-US" altLang="ko-KR" sz="1600" dirty="0"/>
              <a:t>X3DTexture2DNode]</a:t>
            </a:r>
          </a:p>
          <a:p>
            <a:pPr marL="457200" indent="-457200"/>
            <a:r>
              <a:rPr lang="en-US" altLang="ko-KR" sz="1600" dirty="0" smtClean="0"/>
              <a:t>}</a:t>
            </a:r>
            <a:endParaRPr lang="en-US" altLang="ko-KR" sz="1600" dirty="0"/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361950" y="142875"/>
            <a:ext cx="3702050" cy="361950"/>
          </a:xfrm>
          <a:prstGeom prst="rect">
            <a:avLst/>
          </a:prstGeom>
          <a:noFill/>
          <a:ln w="12699" algn="ctr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>
              <a:tabLst>
                <a:tab pos="8289925" algn="r"/>
              </a:tabLst>
            </a:pPr>
            <a:r>
              <a:rPr kumimoji="0" lang="en-US" altLang="ko-KR" sz="2200" b="1" dirty="0" smtClean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II. Proposed Nodes</a:t>
            </a:r>
            <a:endParaRPr kumimoji="0" lang="ko-KR" altLang="en-US" sz="2200" b="1" dirty="0">
              <a:solidFill>
                <a:srgbClr val="FFCC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" name="모서리가 둥근 직사각형 10"/>
          <p:cNvSpPr/>
          <p:nvPr/>
        </p:nvSpPr>
        <p:spPr bwMode="auto">
          <a:xfrm>
            <a:off x="467544" y="908720"/>
            <a:ext cx="5976664" cy="571503"/>
          </a:xfrm>
          <a:prstGeom prst="roundRect">
            <a:avLst/>
          </a:prstGeom>
          <a:solidFill>
            <a:srgbClr val="92D05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eaLnBrk="0" fontAlgn="t" latinLnBrk="0" hangingPunct="0">
              <a:spcBef>
                <a:spcPct val="50000"/>
              </a:spcBef>
              <a:defRPr/>
            </a:pPr>
            <a:r>
              <a:rPr lang="en-US" altLang="ko-KR" b="1" dirty="0" err="1"/>
              <a:t>TextureProjectorParallel</a:t>
            </a:r>
            <a:endParaRPr lang="ko-KR" altLang="en-US" dirty="0" smtClean="0">
              <a:solidFill>
                <a:sysClr val="windowText" lastClr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55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altLang="ko-KR" sz="1100" dirty="0" smtClean="0"/>
              <a:t>&lt;X3D profile="Interactive" version="3.3"&gt;</a:t>
            </a:r>
            <a:endParaRPr lang="ko-KR" altLang="en-US" sz="1100" dirty="0" smtClean="0"/>
          </a:p>
          <a:p>
            <a:pPr>
              <a:buNone/>
            </a:pPr>
            <a:r>
              <a:rPr lang="en-US" altLang="ko-KR" sz="1100" dirty="0" smtClean="0"/>
              <a:t>&lt;Scene&gt;</a:t>
            </a:r>
            <a:endParaRPr lang="ko-KR" altLang="en-US" sz="1100" dirty="0" smtClean="0"/>
          </a:p>
          <a:p>
            <a:pPr>
              <a:buNone/>
            </a:pPr>
            <a:r>
              <a:rPr lang="en-US" altLang="ko-KR" sz="1100" dirty="0" smtClean="0">
                <a:solidFill>
                  <a:srgbClr val="FF0000"/>
                </a:solidFill>
              </a:rPr>
              <a:t>&lt;</a:t>
            </a:r>
            <a:r>
              <a:rPr lang="en-US" altLang="ko-KR" sz="1100" b="1" dirty="0" err="1" smtClean="0">
                <a:solidFill>
                  <a:srgbClr val="FF0000"/>
                </a:solidFill>
              </a:rPr>
              <a:t>TextureProjectorParallel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 </a:t>
            </a:r>
            <a:endParaRPr lang="ko-KR" altLang="en-US" sz="11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sz="1100" dirty="0" smtClean="0">
                <a:solidFill>
                  <a:srgbClr val="FF0000"/>
                </a:solidFill>
              </a:rPr>
              <a:t>	</a:t>
            </a:r>
            <a:r>
              <a:rPr lang="fr-FR" altLang="ko-KR" sz="1100" dirty="0" smtClean="0">
                <a:solidFill>
                  <a:srgbClr val="FF0000"/>
                </a:solidFill>
              </a:rPr>
              <a:t>description='pt1' location=‘3 5 3' direction='0 1 1' </a:t>
            </a:r>
            <a:endParaRPr lang="ko-KR" altLang="en-US" sz="11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sz="1100" dirty="0" smtClean="0">
                <a:solidFill>
                  <a:srgbClr val="FF0000"/>
                </a:solidFill>
              </a:rPr>
              <a:t>    	</a:t>
            </a:r>
            <a:r>
              <a:rPr lang="en-US" altLang="ko-KR" sz="1100" dirty="0" err="1" smtClean="0">
                <a:solidFill>
                  <a:srgbClr val="FF0000"/>
                </a:solidFill>
              </a:rPr>
              <a:t>fieldOfView</a:t>
            </a:r>
            <a:r>
              <a:rPr lang="en-US" altLang="ko-KR" sz="1100" dirty="0" smtClean="0">
                <a:solidFill>
                  <a:srgbClr val="FF0000"/>
                </a:solidFill>
              </a:rPr>
              <a:t>='0 1 -0 1' </a:t>
            </a:r>
            <a:r>
              <a:rPr lang="en-US" altLang="ko-KR" sz="1100" dirty="0" err="1" smtClean="0">
                <a:solidFill>
                  <a:srgbClr val="FF0000"/>
                </a:solidFill>
              </a:rPr>
              <a:t>nearDistance</a:t>
            </a:r>
            <a:r>
              <a:rPr lang="en-US" altLang="ko-KR" sz="1100" dirty="0" smtClean="0">
                <a:solidFill>
                  <a:srgbClr val="FF0000"/>
                </a:solidFill>
              </a:rPr>
              <a:t>='1' </a:t>
            </a:r>
            <a:r>
              <a:rPr lang="en-US" altLang="ko-KR" sz="1100" dirty="0" err="1" smtClean="0">
                <a:solidFill>
                  <a:srgbClr val="FF0000"/>
                </a:solidFill>
              </a:rPr>
              <a:t>farDistance</a:t>
            </a:r>
            <a:r>
              <a:rPr lang="en-US" altLang="ko-KR" sz="1100" dirty="0" smtClean="0">
                <a:solidFill>
                  <a:srgbClr val="FF0000"/>
                </a:solidFill>
              </a:rPr>
              <a:t>='10' </a:t>
            </a:r>
            <a:endParaRPr lang="ko-KR" altLang="en-US" sz="11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sz="1100" dirty="0" smtClean="0">
                <a:solidFill>
                  <a:srgbClr val="FF0000"/>
                </a:solidFill>
              </a:rPr>
              <a:t>	</a:t>
            </a:r>
            <a:r>
              <a:rPr lang="en-US" altLang="ko-KR" sz="1100" dirty="0" smtClean="0">
                <a:solidFill>
                  <a:srgbClr val="FF0000"/>
                </a:solidFill>
              </a:rPr>
              <a:t>global= 'true' on= 'true'&gt;</a:t>
            </a:r>
            <a:endParaRPr lang="ko-KR" altLang="en-US" sz="11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ko-KR" altLang="en-US" sz="11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o-KR" altLang="en-US" sz="1100" dirty="0" smtClean="0">
                <a:solidFill>
                  <a:srgbClr val="FF0000"/>
                </a:solidFill>
              </a:rPr>
              <a:t>	</a:t>
            </a:r>
            <a:r>
              <a:rPr lang="en-US" altLang="ko-KR" sz="1100" dirty="0" smtClean="0">
                <a:solidFill>
                  <a:srgbClr val="FF0000"/>
                </a:solidFill>
              </a:rPr>
              <a:t>&lt;</a:t>
            </a:r>
            <a:r>
              <a:rPr lang="en-US" altLang="ko-KR" sz="1100" dirty="0" err="1" smtClean="0">
                <a:solidFill>
                  <a:srgbClr val="FF0000"/>
                </a:solidFill>
              </a:rPr>
              <a:t>ImageTexture</a:t>
            </a:r>
            <a:r>
              <a:rPr lang="en-US" altLang="ko-KR" sz="1100" dirty="0" smtClean="0">
                <a:solidFill>
                  <a:srgbClr val="FF0000"/>
                </a:solidFill>
              </a:rPr>
              <a:t> </a:t>
            </a:r>
            <a:r>
              <a:rPr lang="en-US" altLang="ko-KR" sz="1100" dirty="0" err="1" smtClean="0">
                <a:solidFill>
                  <a:srgbClr val="FF0000"/>
                </a:solidFill>
              </a:rPr>
              <a:t>url</a:t>
            </a:r>
            <a:r>
              <a:rPr lang="en-US" altLang="ko-KR" sz="1100" dirty="0" smtClean="0">
                <a:solidFill>
                  <a:srgbClr val="FF0000"/>
                </a:solidFill>
              </a:rPr>
              <a:t>='C:/image/apple.jpg' </a:t>
            </a:r>
            <a:r>
              <a:rPr lang="en-US" altLang="ko-KR" sz="1100" dirty="0" err="1" smtClean="0">
                <a:solidFill>
                  <a:srgbClr val="FF0000"/>
                </a:solidFill>
              </a:rPr>
              <a:t>repeatS</a:t>
            </a:r>
            <a:r>
              <a:rPr lang="en-US" altLang="ko-KR" sz="1100" dirty="0" smtClean="0">
                <a:solidFill>
                  <a:srgbClr val="FF0000"/>
                </a:solidFill>
              </a:rPr>
              <a:t>='false' </a:t>
            </a:r>
            <a:r>
              <a:rPr lang="en-US" altLang="ko-KR" sz="1100" dirty="0" err="1" smtClean="0">
                <a:solidFill>
                  <a:srgbClr val="FF0000"/>
                </a:solidFill>
              </a:rPr>
              <a:t>repeatT</a:t>
            </a:r>
            <a:r>
              <a:rPr lang="en-US" altLang="ko-KR" sz="1100" dirty="0" smtClean="0">
                <a:solidFill>
                  <a:srgbClr val="FF0000"/>
                </a:solidFill>
              </a:rPr>
              <a:t>='false'/&gt;</a:t>
            </a:r>
            <a:endParaRPr lang="ko-KR" altLang="en-US" sz="11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sz="1100" dirty="0" smtClean="0">
                <a:solidFill>
                  <a:srgbClr val="FF0000"/>
                </a:solidFill>
              </a:rPr>
              <a:t>&lt;/</a:t>
            </a:r>
            <a:r>
              <a:rPr lang="en-US" altLang="ko-KR" sz="1100" b="1" dirty="0" err="1" smtClean="0">
                <a:solidFill>
                  <a:srgbClr val="FF0000"/>
                </a:solidFill>
              </a:rPr>
              <a:t>TextureProjectorParallel</a:t>
            </a:r>
            <a:r>
              <a:rPr lang="en-US" altLang="ko-KR" sz="1100" dirty="0" smtClean="0">
                <a:solidFill>
                  <a:srgbClr val="FF0000"/>
                </a:solidFill>
              </a:rPr>
              <a:t>&gt;</a:t>
            </a:r>
            <a:endParaRPr lang="ko-KR" altLang="en-US" sz="11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sz="1100" dirty="0" smtClean="0"/>
              <a:t>&lt;Shape&gt;</a:t>
            </a:r>
            <a:endParaRPr lang="ko-KR" altLang="en-US" sz="1100" dirty="0" smtClean="0"/>
          </a:p>
          <a:p>
            <a:pPr>
              <a:buNone/>
            </a:pPr>
            <a:r>
              <a:rPr lang="ko-KR" altLang="en-US" sz="1100" dirty="0" smtClean="0"/>
              <a:t>    </a:t>
            </a:r>
            <a:r>
              <a:rPr lang="en-US" altLang="ko-KR" sz="1100" dirty="0" smtClean="0"/>
              <a:t>&lt;Appearance&gt;</a:t>
            </a:r>
            <a:endParaRPr lang="ko-KR" altLang="en-US" sz="1100" dirty="0" smtClean="0"/>
          </a:p>
          <a:p>
            <a:pPr>
              <a:buNone/>
            </a:pPr>
            <a:r>
              <a:rPr lang="ko-KR" altLang="en-US" sz="1100" dirty="0" smtClean="0"/>
              <a:t>	</a:t>
            </a:r>
            <a:r>
              <a:rPr lang="it-IT" altLang="ko-KR" sz="1100" dirty="0" smtClean="0"/>
              <a:t>&lt;Material diffuseColor='0.5 0.5 0.5'/&gt;</a:t>
            </a:r>
            <a:endParaRPr lang="ko-KR" altLang="en-US" sz="1100" dirty="0" smtClean="0"/>
          </a:p>
          <a:p>
            <a:pPr>
              <a:buNone/>
            </a:pPr>
            <a:r>
              <a:rPr lang="ko-KR" altLang="en-US" sz="1100" dirty="0" smtClean="0"/>
              <a:t>    </a:t>
            </a:r>
            <a:r>
              <a:rPr lang="en-US" altLang="ko-KR" sz="1100" dirty="0" smtClean="0"/>
              <a:t>&lt;/Appearance&gt;</a:t>
            </a:r>
            <a:endParaRPr lang="ko-KR" altLang="en-US" sz="1100" dirty="0" smtClean="0"/>
          </a:p>
          <a:p>
            <a:pPr>
              <a:buNone/>
            </a:pPr>
            <a:r>
              <a:rPr lang="ko-KR" altLang="en-US" sz="1100" dirty="0" smtClean="0"/>
              <a:t>    </a:t>
            </a:r>
            <a:r>
              <a:rPr lang="en-US" altLang="ko-KR" sz="1100" dirty="0" smtClean="0"/>
              <a:t>&lt;</a:t>
            </a:r>
            <a:r>
              <a:rPr lang="en-US" altLang="ko-KR" sz="1100" dirty="0" err="1" smtClean="0"/>
              <a:t>IndexedFaceSet</a:t>
            </a:r>
            <a:r>
              <a:rPr lang="en-US" altLang="ko-KR" sz="1100" dirty="0" smtClean="0"/>
              <a:t> solid='false' </a:t>
            </a:r>
            <a:r>
              <a:rPr lang="en-US" altLang="ko-KR" sz="1100" dirty="0" err="1" smtClean="0"/>
              <a:t>coordIndex</a:t>
            </a:r>
            <a:r>
              <a:rPr lang="en-US" altLang="ko-KR" sz="1100" dirty="0" smtClean="0"/>
              <a:t>="3 2 1 0 -1, 4 5 2 3-1, 5 6 1 2 -1"&gt;</a:t>
            </a:r>
            <a:r>
              <a:rPr lang="ko-KR" altLang="en-US" sz="1100" dirty="0" smtClean="0"/>
              <a:t>	</a:t>
            </a:r>
          </a:p>
          <a:p>
            <a:pPr>
              <a:buNone/>
            </a:pPr>
            <a:r>
              <a:rPr lang="ko-KR" altLang="en-US" sz="1100" dirty="0" smtClean="0"/>
              <a:t>        </a:t>
            </a:r>
            <a:r>
              <a:rPr lang="en-US" altLang="ko-KR" sz="1100" dirty="0" smtClean="0"/>
              <a:t>&lt;Coordinate point="1 0 1, -1 0 1, -1 0 -1, 1 0 -1, 1 1 -1, -1 1 -1, -1 1 1 "/&gt;      </a:t>
            </a:r>
            <a:endParaRPr lang="ko-KR" altLang="en-US" sz="1100" dirty="0" smtClean="0"/>
          </a:p>
          <a:p>
            <a:pPr>
              <a:buNone/>
            </a:pPr>
            <a:r>
              <a:rPr lang="ko-KR" altLang="en-US" sz="1100" dirty="0" smtClean="0"/>
              <a:t>    </a:t>
            </a:r>
            <a:r>
              <a:rPr lang="en-US" altLang="ko-KR" sz="1100" dirty="0" smtClean="0"/>
              <a:t>&lt;/</a:t>
            </a:r>
            <a:r>
              <a:rPr lang="en-US" altLang="ko-KR" sz="1100" dirty="0" err="1" smtClean="0"/>
              <a:t>IndexedFaceSet</a:t>
            </a:r>
            <a:r>
              <a:rPr lang="en-US" altLang="ko-KR" sz="1100" dirty="0" smtClean="0"/>
              <a:t>&gt;</a:t>
            </a:r>
            <a:endParaRPr lang="ko-KR" altLang="en-US" sz="1100" dirty="0" smtClean="0"/>
          </a:p>
          <a:p>
            <a:pPr>
              <a:buNone/>
            </a:pPr>
            <a:r>
              <a:rPr lang="en-US" altLang="ko-KR" sz="1100" dirty="0" smtClean="0"/>
              <a:t>&lt;/Shape&gt;</a:t>
            </a:r>
            <a:endParaRPr lang="ko-KR" altLang="en-US" sz="1100" dirty="0" smtClean="0"/>
          </a:p>
          <a:p>
            <a:pPr>
              <a:buNone/>
            </a:pPr>
            <a:r>
              <a:rPr lang="en-US" altLang="ko-KR" sz="1100" dirty="0" smtClean="0"/>
              <a:t>&lt;Shape&gt;</a:t>
            </a:r>
            <a:endParaRPr lang="ko-KR" altLang="en-US" sz="1100" dirty="0" smtClean="0"/>
          </a:p>
          <a:p>
            <a:pPr>
              <a:buNone/>
            </a:pPr>
            <a:r>
              <a:rPr lang="ko-KR" altLang="en-US" sz="1100" dirty="0" smtClean="0"/>
              <a:t>    </a:t>
            </a:r>
            <a:r>
              <a:rPr lang="en-US" altLang="ko-KR" sz="1100" dirty="0" smtClean="0"/>
              <a:t>&lt;Appearance&gt;</a:t>
            </a:r>
            <a:endParaRPr lang="ko-KR" altLang="en-US" sz="1100" dirty="0" smtClean="0"/>
          </a:p>
          <a:p>
            <a:pPr>
              <a:buNone/>
            </a:pPr>
            <a:r>
              <a:rPr lang="ko-KR" altLang="en-US" sz="1100" dirty="0" smtClean="0"/>
              <a:t>	</a:t>
            </a:r>
            <a:r>
              <a:rPr lang="it-IT" altLang="ko-KR" sz="1100" dirty="0" smtClean="0"/>
              <a:t>&lt;Material diffuseColor='0.5 0.5 0.5'/&gt;</a:t>
            </a:r>
            <a:endParaRPr lang="ko-KR" altLang="en-US" sz="1100" dirty="0" smtClean="0"/>
          </a:p>
          <a:p>
            <a:pPr>
              <a:buNone/>
            </a:pPr>
            <a:r>
              <a:rPr lang="ko-KR" altLang="en-US" sz="1100" dirty="0" smtClean="0"/>
              <a:t>    </a:t>
            </a:r>
            <a:r>
              <a:rPr lang="en-US" altLang="ko-KR" sz="1100" dirty="0" smtClean="0"/>
              <a:t>&lt;/Appearance&gt;</a:t>
            </a:r>
            <a:endParaRPr lang="ko-KR" altLang="en-US" sz="1100" dirty="0" smtClean="0"/>
          </a:p>
          <a:p>
            <a:pPr>
              <a:buNone/>
            </a:pPr>
            <a:r>
              <a:rPr lang="ko-KR" altLang="en-US" sz="1100" dirty="0" smtClean="0"/>
              <a:t>    </a:t>
            </a:r>
            <a:r>
              <a:rPr lang="en-US" altLang="ko-KR" sz="1100" dirty="0" smtClean="0"/>
              <a:t>&lt;</a:t>
            </a:r>
            <a:r>
              <a:rPr lang="en-US" altLang="ko-KR" sz="1100" dirty="0" err="1" smtClean="0"/>
              <a:t>IndexedFaceSet</a:t>
            </a:r>
            <a:r>
              <a:rPr lang="en-US" altLang="ko-KR" sz="1100" dirty="0" smtClean="0"/>
              <a:t> solid='false' </a:t>
            </a:r>
            <a:r>
              <a:rPr lang="en-US" altLang="ko-KR" sz="1100" dirty="0" err="1" smtClean="0"/>
              <a:t>coordIndex</a:t>
            </a:r>
            <a:r>
              <a:rPr lang="en-US" altLang="ko-KR" sz="1100" dirty="0" smtClean="0"/>
              <a:t>="3 2 1 0 -1, 4 5 2 3-1, 5 6 1 2 -1"&gt;</a:t>
            </a:r>
            <a:r>
              <a:rPr lang="ko-KR" altLang="en-US" sz="1100" dirty="0" smtClean="0"/>
              <a:t>	</a:t>
            </a:r>
          </a:p>
          <a:p>
            <a:pPr>
              <a:buNone/>
            </a:pPr>
            <a:r>
              <a:rPr lang="ko-KR" altLang="en-US" sz="1100" dirty="0" smtClean="0"/>
              <a:t>        </a:t>
            </a:r>
            <a:r>
              <a:rPr lang="en-US" altLang="ko-KR" sz="1100" dirty="0" smtClean="0"/>
              <a:t>&lt;Coordinate point="2 2 2, 0 2 2, -0 2 -0, 2 2 0, 2 3 0, 0 3 0, 0 3 2 "/&gt;      </a:t>
            </a:r>
            <a:endParaRPr lang="ko-KR" altLang="en-US" sz="1100" dirty="0" smtClean="0"/>
          </a:p>
          <a:p>
            <a:pPr>
              <a:buNone/>
            </a:pPr>
            <a:r>
              <a:rPr lang="ko-KR" altLang="en-US" sz="1100" dirty="0" smtClean="0"/>
              <a:t>    </a:t>
            </a:r>
            <a:r>
              <a:rPr lang="en-US" altLang="ko-KR" sz="1100" dirty="0" smtClean="0"/>
              <a:t>&lt;/</a:t>
            </a:r>
            <a:r>
              <a:rPr lang="en-US" altLang="ko-KR" sz="1100" dirty="0" err="1" smtClean="0"/>
              <a:t>IndexedFaceSet</a:t>
            </a:r>
            <a:r>
              <a:rPr lang="en-US" altLang="ko-KR" sz="1100" dirty="0" smtClean="0"/>
              <a:t>&gt;</a:t>
            </a:r>
            <a:endParaRPr lang="ko-KR" altLang="en-US" sz="1100" dirty="0" smtClean="0"/>
          </a:p>
          <a:p>
            <a:pPr>
              <a:buNone/>
            </a:pPr>
            <a:r>
              <a:rPr lang="en-US" altLang="ko-KR" sz="1100" dirty="0" smtClean="0"/>
              <a:t>&lt;/Shape&gt;</a:t>
            </a:r>
            <a:endParaRPr lang="ko-KR" altLang="en-US" sz="1100" dirty="0" smtClean="0"/>
          </a:p>
          <a:p>
            <a:pPr>
              <a:buNone/>
            </a:pPr>
            <a:r>
              <a:rPr lang="en-US" altLang="ko-KR" sz="1100" dirty="0" smtClean="0"/>
              <a:t>&lt;/Scene&gt;</a:t>
            </a:r>
            <a:endParaRPr lang="ko-KR" altLang="en-US" sz="1100" dirty="0" smtClean="0"/>
          </a:p>
          <a:p>
            <a:pPr>
              <a:buNone/>
            </a:pPr>
            <a:r>
              <a:rPr lang="en-US" altLang="ko-KR" sz="1100" dirty="0" smtClean="0"/>
              <a:t>&lt;/X3D&gt;</a:t>
            </a:r>
            <a:endParaRPr lang="ko-KR" altLang="en-US" sz="1100" dirty="0" smtClean="0"/>
          </a:p>
          <a:p>
            <a:endParaRPr lang="ko-KR" altLang="en-US" sz="11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5790" y="1166019"/>
            <a:ext cx="545241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5753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ko-KR" altLang="ko-KR" sz="1100">
                <a:solidFill>
                  <a:srgbClr val="000000"/>
                </a:solidFill>
                <a:latin typeface="한양신명조"/>
              </a:rPr>
              <a:t> </a:t>
            </a:r>
            <a:r>
              <a:rPr lang="ko-KR" altLang="ko-KR" sz="1100">
                <a:solidFill>
                  <a:srgbClr val="000000"/>
                </a:solidFill>
              </a:rPr>
              <a:t> </a:t>
            </a:r>
            <a:endParaRPr lang="ko-KR" altLang="ko-KR"/>
          </a:p>
        </p:txBody>
      </p:sp>
      <p:sp>
        <p:nvSpPr>
          <p:cNvPr id="112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2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28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28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0" name="Rectangle 21"/>
          <p:cNvSpPr txBox="1">
            <a:spLocks noChangeArrowheads="1"/>
          </p:cNvSpPr>
          <p:nvPr/>
        </p:nvSpPr>
        <p:spPr bwMode="auto">
          <a:xfrm>
            <a:off x="495300" y="1785926"/>
            <a:ext cx="8362950" cy="329925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endParaRPr lang="ko-KR" altLang="ko-KR" sz="1600" dirty="0"/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361950" y="142875"/>
            <a:ext cx="3702050" cy="361950"/>
          </a:xfrm>
          <a:prstGeom prst="rect">
            <a:avLst/>
          </a:prstGeom>
          <a:noFill/>
          <a:ln w="12699" algn="ctr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>
              <a:tabLst>
                <a:tab pos="8289925" algn="r"/>
              </a:tabLst>
            </a:pPr>
            <a:endParaRPr kumimoji="0" lang="ko-KR" altLang="en-US" sz="2200" b="1" dirty="0">
              <a:solidFill>
                <a:srgbClr val="FFCC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" name="모서리가 둥근 직사각형 10">
            <a:hlinkClick r:id="rId2" action="ppaction://hlinkfile"/>
          </p:cNvPr>
          <p:cNvSpPr/>
          <p:nvPr/>
        </p:nvSpPr>
        <p:spPr bwMode="auto">
          <a:xfrm>
            <a:off x="1403648" y="2564904"/>
            <a:ext cx="5976664" cy="2160240"/>
          </a:xfrm>
          <a:prstGeom prst="roundRect">
            <a:avLst/>
          </a:prstGeom>
          <a:solidFill>
            <a:srgbClr val="92D05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0" fontAlgn="t" latinLnBrk="0" hangingPunct="0">
              <a:spcBef>
                <a:spcPct val="50000"/>
              </a:spcBef>
              <a:defRPr/>
            </a:pPr>
            <a:r>
              <a:rPr lang="en-US" altLang="ko-KR" dirty="0" smtClean="0">
                <a:solidFill>
                  <a:sysClr val="windowText" lastClr="000000"/>
                </a:solidFill>
                <a:latin typeface="HY헤드라인M" pitchFamily="18" charset="-127"/>
                <a:ea typeface="HY헤드라인M" pitchFamily="18" charset="-127"/>
              </a:rPr>
              <a:t>Thank you</a:t>
            </a:r>
          </a:p>
          <a:p>
            <a:pPr algn="ctr" eaLnBrk="0" fontAlgn="t" latinLnBrk="0" hangingPunct="0">
              <a:spcBef>
                <a:spcPct val="50000"/>
              </a:spcBef>
              <a:defRPr/>
            </a:pPr>
            <a:endParaRPr lang="en-US" altLang="ko-KR" dirty="0" smtClean="0">
              <a:solidFill>
                <a:sysClr val="windowText" lastClr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 eaLnBrk="0" fontAlgn="t" latinLnBrk="0" hangingPunct="0">
              <a:spcBef>
                <a:spcPct val="50000"/>
              </a:spcBef>
              <a:defRPr/>
            </a:pPr>
            <a:r>
              <a:rPr lang="en-US" altLang="ko-KR" dirty="0" smtClean="0">
                <a:solidFill>
                  <a:sysClr val="windowText" lastClr="000000"/>
                </a:solidFill>
                <a:latin typeface="HY헤드라인M" pitchFamily="18" charset="-127"/>
                <a:ea typeface="HY헤드라인M" pitchFamily="18" charset="-127"/>
              </a:rPr>
              <a:t>Q&amp;A</a:t>
            </a:r>
          </a:p>
          <a:p>
            <a:pPr algn="ctr" eaLnBrk="0" fontAlgn="t" latinLnBrk="0" hangingPunct="0">
              <a:spcBef>
                <a:spcPct val="50000"/>
              </a:spcBef>
              <a:defRPr/>
            </a:pPr>
            <a:r>
              <a:rPr lang="en-US" altLang="ko-KR" dirty="0" smtClean="0">
                <a:solidFill>
                  <a:sysClr val="windowText" lastClr="000000"/>
                </a:solidFill>
                <a:latin typeface="HY헤드라인M" pitchFamily="18" charset="-127"/>
                <a:ea typeface="HY헤드라인M" pitchFamily="18" charset="-127"/>
              </a:rPr>
              <a:t>khyoo@chungbuk.ac.kr</a:t>
            </a:r>
            <a:endParaRPr lang="ko-KR" altLang="en-US" dirty="0" smtClean="0">
              <a:solidFill>
                <a:sysClr val="windowText" lastClr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"/>
          <p:cNvGrpSpPr>
            <a:grpSpLocks/>
          </p:cNvGrpSpPr>
          <p:nvPr/>
        </p:nvGrpSpPr>
        <p:grpSpPr bwMode="auto">
          <a:xfrm rot="5400000">
            <a:off x="-1156593" y="2244824"/>
            <a:ext cx="5599113" cy="2782888"/>
            <a:chOff x="1008" y="1344"/>
            <a:chExt cx="3600" cy="1728"/>
          </a:xfrm>
        </p:grpSpPr>
        <p:sp>
          <p:nvSpPr>
            <p:cNvPr id="8219" name="Arc 70"/>
            <p:cNvSpPr>
              <a:spLocks/>
            </p:cNvSpPr>
            <p:nvPr/>
          </p:nvSpPr>
          <p:spPr bwMode="auto">
            <a:xfrm flipV="1">
              <a:off x="1154" y="1344"/>
              <a:ext cx="3454" cy="1728"/>
            </a:xfrm>
            <a:custGeom>
              <a:avLst/>
              <a:gdLst>
                <a:gd name="T0" fmla="*/ 0 w 43199"/>
                <a:gd name="T1" fmla="*/ 0 h 21600"/>
                <a:gd name="T2" fmla="*/ 0 w 43199"/>
                <a:gd name="T3" fmla="*/ 0 h 21600"/>
                <a:gd name="T4" fmla="*/ 0 w 43199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99"/>
                <a:gd name="T10" fmla="*/ 0 h 21600"/>
                <a:gd name="T11" fmla="*/ 43199 w 431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1600" fill="none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</a:path>
                <a:path w="43199" h="21600" stroke="0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  <a:lnTo>
                    <a:pt x="21599" y="0"/>
                  </a:lnTo>
                  <a:close/>
                </a:path>
              </a:pathLst>
            </a:custGeom>
            <a:noFill/>
            <a:ln w="12700">
              <a:solidFill>
                <a:srgbClr val="66CCFF"/>
              </a:solidFill>
              <a:round/>
              <a:headEnd/>
              <a:tailEnd/>
            </a:ln>
          </p:spPr>
          <p:txBody>
            <a:bodyPr wrap="none" lIns="90000" anchor="ctr"/>
            <a:lstStyle/>
            <a:p>
              <a:pPr eaLnBrk="0" fontAlgn="t" hangingPunct="0"/>
              <a:endParaRPr lang="ko-KR" altLang="ko-KR" sz="100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220" name="Line 71"/>
            <p:cNvSpPr>
              <a:spLocks noChangeShapeType="1"/>
            </p:cNvSpPr>
            <p:nvPr/>
          </p:nvSpPr>
          <p:spPr bwMode="auto">
            <a:xfrm flipH="1">
              <a:off x="2880" y="1848"/>
              <a:ext cx="1224" cy="1224"/>
            </a:xfrm>
            <a:prstGeom prst="line">
              <a:avLst/>
            </a:prstGeom>
            <a:noFill/>
            <a:ln w="12700">
              <a:solidFill>
                <a:srgbClr val="66CCFF"/>
              </a:solidFill>
              <a:round/>
              <a:headEnd/>
              <a:tailEnd/>
            </a:ln>
          </p:spPr>
          <p:txBody>
            <a:bodyPr wrap="none" lIns="90000" anchor="ctr"/>
            <a:lstStyle/>
            <a:p>
              <a:endParaRPr lang="ko-KR" altLang="en-US"/>
            </a:p>
          </p:txBody>
        </p:sp>
        <p:sp>
          <p:nvSpPr>
            <p:cNvPr id="8221" name="Line 72"/>
            <p:cNvSpPr>
              <a:spLocks noChangeShapeType="1"/>
            </p:cNvSpPr>
            <p:nvPr/>
          </p:nvSpPr>
          <p:spPr bwMode="auto">
            <a:xfrm>
              <a:off x="1664" y="1856"/>
              <a:ext cx="1216" cy="1216"/>
            </a:xfrm>
            <a:prstGeom prst="line">
              <a:avLst/>
            </a:prstGeom>
            <a:noFill/>
            <a:ln w="12700">
              <a:solidFill>
                <a:srgbClr val="66CCFF"/>
              </a:solidFill>
              <a:round/>
              <a:headEnd/>
              <a:tailEnd/>
            </a:ln>
          </p:spPr>
          <p:txBody>
            <a:bodyPr wrap="none" lIns="90000" anchor="ctr"/>
            <a:lstStyle/>
            <a:p>
              <a:endParaRPr lang="ko-KR" altLang="en-US"/>
            </a:p>
          </p:txBody>
        </p:sp>
        <p:sp>
          <p:nvSpPr>
            <p:cNvPr id="8222" name="Line 73"/>
            <p:cNvSpPr>
              <a:spLocks noChangeShapeType="1"/>
            </p:cNvSpPr>
            <p:nvPr/>
          </p:nvSpPr>
          <p:spPr bwMode="auto">
            <a:xfrm>
              <a:off x="2880" y="1344"/>
              <a:ext cx="0" cy="1728"/>
            </a:xfrm>
            <a:prstGeom prst="line">
              <a:avLst/>
            </a:prstGeom>
            <a:noFill/>
            <a:ln w="12700">
              <a:solidFill>
                <a:srgbClr val="66CCFF"/>
              </a:solidFill>
              <a:round/>
              <a:headEnd/>
              <a:tailEnd/>
            </a:ln>
          </p:spPr>
          <p:txBody>
            <a:bodyPr wrap="none" lIns="90000" anchor="ctr"/>
            <a:lstStyle/>
            <a:p>
              <a:endParaRPr lang="ko-KR" altLang="en-US"/>
            </a:p>
          </p:txBody>
        </p:sp>
        <p:sp>
          <p:nvSpPr>
            <p:cNvPr id="8223" name="Arc 74"/>
            <p:cNvSpPr>
              <a:spLocks/>
            </p:cNvSpPr>
            <p:nvPr/>
          </p:nvSpPr>
          <p:spPr bwMode="auto">
            <a:xfrm flipV="1">
              <a:off x="1440" y="1632"/>
              <a:ext cx="2879" cy="1440"/>
            </a:xfrm>
            <a:custGeom>
              <a:avLst/>
              <a:gdLst>
                <a:gd name="T0" fmla="*/ 0 w 43199"/>
                <a:gd name="T1" fmla="*/ 0 h 21600"/>
                <a:gd name="T2" fmla="*/ 0 w 43199"/>
                <a:gd name="T3" fmla="*/ 0 h 21600"/>
                <a:gd name="T4" fmla="*/ 0 w 43199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99"/>
                <a:gd name="T10" fmla="*/ 0 h 21600"/>
                <a:gd name="T11" fmla="*/ 43199 w 431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1600" fill="none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</a:path>
                <a:path w="43199" h="21600" stroke="0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  <a:lnTo>
                    <a:pt x="21599" y="0"/>
                  </a:lnTo>
                  <a:close/>
                </a:path>
              </a:pathLst>
            </a:custGeom>
            <a:noFill/>
            <a:ln w="12700">
              <a:solidFill>
                <a:srgbClr val="66CCFF"/>
              </a:solidFill>
              <a:round/>
              <a:headEnd/>
              <a:tailEnd/>
            </a:ln>
          </p:spPr>
          <p:txBody>
            <a:bodyPr wrap="none" lIns="90000" anchor="ctr"/>
            <a:lstStyle/>
            <a:p>
              <a:pPr eaLnBrk="0" fontAlgn="t" hangingPunct="0"/>
              <a:endParaRPr lang="ko-KR" altLang="ko-KR" sz="100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224" name="Line 75"/>
            <p:cNvSpPr>
              <a:spLocks noChangeShapeType="1"/>
            </p:cNvSpPr>
            <p:nvPr/>
          </p:nvSpPr>
          <p:spPr bwMode="auto">
            <a:xfrm>
              <a:off x="1008" y="3072"/>
              <a:ext cx="3360" cy="0"/>
            </a:xfrm>
            <a:prstGeom prst="line">
              <a:avLst/>
            </a:prstGeom>
            <a:noFill/>
            <a:ln w="12700">
              <a:solidFill>
                <a:srgbClr val="66CCFF"/>
              </a:solidFill>
              <a:round/>
              <a:headEnd/>
              <a:tailEnd/>
            </a:ln>
          </p:spPr>
          <p:txBody>
            <a:bodyPr wrap="none" lIns="90000" anchor="ctr"/>
            <a:lstStyle/>
            <a:p>
              <a:endParaRPr lang="ko-KR" altLang="en-US"/>
            </a:p>
          </p:txBody>
        </p:sp>
        <p:sp>
          <p:nvSpPr>
            <p:cNvPr id="8225" name="Arc 76"/>
            <p:cNvSpPr>
              <a:spLocks/>
            </p:cNvSpPr>
            <p:nvPr/>
          </p:nvSpPr>
          <p:spPr bwMode="auto">
            <a:xfrm flipV="1">
              <a:off x="1630" y="1824"/>
              <a:ext cx="2498" cy="1248"/>
            </a:xfrm>
            <a:custGeom>
              <a:avLst/>
              <a:gdLst>
                <a:gd name="T0" fmla="*/ 0 w 43199"/>
                <a:gd name="T1" fmla="*/ 0 h 21600"/>
                <a:gd name="T2" fmla="*/ 0 w 43199"/>
                <a:gd name="T3" fmla="*/ 0 h 21600"/>
                <a:gd name="T4" fmla="*/ 0 w 43199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99"/>
                <a:gd name="T10" fmla="*/ 0 h 21600"/>
                <a:gd name="T11" fmla="*/ 43199 w 431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1600" fill="none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</a:path>
                <a:path w="43199" h="21600" stroke="0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  <a:lnTo>
                    <a:pt x="21599" y="0"/>
                  </a:lnTo>
                  <a:close/>
                </a:path>
              </a:pathLst>
            </a:custGeom>
            <a:noFill/>
            <a:ln w="12700">
              <a:solidFill>
                <a:srgbClr val="66CCFF"/>
              </a:solidFill>
              <a:round/>
              <a:headEnd/>
              <a:tailEnd/>
            </a:ln>
          </p:spPr>
          <p:txBody>
            <a:bodyPr wrap="none" lIns="90000" anchor="ctr"/>
            <a:lstStyle/>
            <a:p>
              <a:pPr eaLnBrk="0" fontAlgn="t" hangingPunct="0"/>
              <a:endParaRPr lang="ko-KR" altLang="ko-KR" sz="100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226" name="Arc 77"/>
            <p:cNvSpPr>
              <a:spLocks/>
            </p:cNvSpPr>
            <p:nvPr/>
          </p:nvSpPr>
          <p:spPr bwMode="auto">
            <a:xfrm flipV="1">
              <a:off x="1534" y="1728"/>
              <a:ext cx="2690" cy="1344"/>
            </a:xfrm>
            <a:custGeom>
              <a:avLst/>
              <a:gdLst>
                <a:gd name="T0" fmla="*/ 0 w 43199"/>
                <a:gd name="T1" fmla="*/ 0 h 21600"/>
                <a:gd name="T2" fmla="*/ 0 w 43199"/>
                <a:gd name="T3" fmla="*/ 0 h 21600"/>
                <a:gd name="T4" fmla="*/ 0 w 43199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99"/>
                <a:gd name="T10" fmla="*/ 0 h 21600"/>
                <a:gd name="T11" fmla="*/ 43199 w 431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1600" fill="none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</a:path>
                <a:path w="43199" h="21600" stroke="0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  <a:lnTo>
                    <a:pt x="21599" y="0"/>
                  </a:lnTo>
                  <a:close/>
                </a:path>
              </a:pathLst>
            </a:custGeom>
            <a:noFill/>
            <a:ln w="12700">
              <a:solidFill>
                <a:srgbClr val="66CCFF"/>
              </a:solidFill>
              <a:round/>
              <a:headEnd/>
              <a:tailEnd/>
            </a:ln>
          </p:spPr>
          <p:txBody>
            <a:bodyPr wrap="none" lIns="90000" anchor="ctr"/>
            <a:lstStyle/>
            <a:p>
              <a:pPr eaLnBrk="0" fontAlgn="t" hangingPunct="0"/>
              <a:endParaRPr lang="ko-KR" altLang="ko-KR" sz="100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227" name="Arc 78"/>
            <p:cNvSpPr>
              <a:spLocks/>
            </p:cNvSpPr>
            <p:nvPr/>
          </p:nvSpPr>
          <p:spPr bwMode="auto">
            <a:xfrm flipV="1">
              <a:off x="1246" y="1440"/>
              <a:ext cx="3266" cy="1632"/>
            </a:xfrm>
            <a:custGeom>
              <a:avLst/>
              <a:gdLst>
                <a:gd name="T0" fmla="*/ 0 w 43199"/>
                <a:gd name="T1" fmla="*/ 0 h 21600"/>
                <a:gd name="T2" fmla="*/ 0 w 43199"/>
                <a:gd name="T3" fmla="*/ 0 h 21600"/>
                <a:gd name="T4" fmla="*/ 0 w 43199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99"/>
                <a:gd name="T10" fmla="*/ 0 h 21600"/>
                <a:gd name="T11" fmla="*/ 43199 w 431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1600" fill="none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</a:path>
                <a:path w="43199" h="21600" stroke="0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  <a:lnTo>
                    <a:pt x="21599" y="0"/>
                  </a:lnTo>
                  <a:close/>
                </a:path>
              </a:pathLst>
            </a:custGeom>
            <a:noFill/>
            <a:ln w="12700">
              <a:solidFill>
                <a:srgbClr val="66CCFF"/>
              </a:solidFill>
              <a:round/>
              <a:headEnd/>
              <a:tailEnd/>
            </a:ln>
          </p:spPr>
          <p:txBody>
            <a:bodyPr wrap="none" lIns="90000" anchor="ctr"/>
            <a:lstStyle/>
            <a:p>
              <a:pPr eaLnBrk="0" fontAlgn="t" hangingPunct="0"/>
              <a:endParaRPr lang="ko-KR" altLang="ko-KR" sz="100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228" name="Arc 79"/>
            <p:cNvSpPr>
              <a:spLocks/>
            </p:cNvSpPr>
            <p:nvPr/>
          </p:nvSpPr>
          <p:spPr bwMode="auto">
            <a:xfrm flipV="1">
              <a:off x="1342" y="1536"/>
              <a:ext cx="3074" cy="1536"/>
            </a:xfrm>
            <a:custGeom>
              <a:avLst/>
              <a:gdLst>
                <a:gd name="T0" fmla="*/ 0 w 43199"/>
                <a:gd name="T1" fmla="*/ 0 h 21600"/>
                <a:gd name="T2" fmla="*/ 0 w 43199"/>
                <a:gd name="T3" fmla="*/ 0 h 21600"/>
                <a:gd name="T4" fmla="*/ 0 w 43199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99"/>
                <a:gd name="T10" fmla="*/ 0 h 21600"/>
                <a:gd name="T11" fmla="*/ 43199 w 431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1600" fill="none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</a:path>
                <a:path w="43199" h="21600" stroke="0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  <a:lnTo>
                    <a:pt x="21599" y="0"/>
                  </a:lnTo>
                  <a:close/>
                </a:path>
              </a:pathLst>
            </a:custGeom>
            <a:noFill/>
            <a:ln w="12700">
              <a:solidFill>
                <a:srgbClr val="66CCFF"/>
              </a:solidFill>
              <a:round/>
              <a:headEnd/>
              <a:tailEnd/>
            </a:ln>
          </p:spPr>
          <p:txBody>
            <a:bodyPr wrap="none" lIns="90000" anchor="ctr"/>
            <a:lstStyle/>
            <a:p>
              <a:pPr eaLnBrk="0" fontAlgn="t" hangingPunct="0"/>
              <a:endParaRPr lang="ko-KR" altLang="ko-KR" sz="100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229" name="Arc 80"/>
            <p:cNvSpPr>
              <a:spLocks/>
            </p:cNvSpPr>
            <p:nvPr/>
          </p:nvSpPr>
          <p:spPr bwMode="auto">
            <a:xfrm flipV="1">
              <a:off x="1730" y="1920"/>
              <a:ext cx="2302" cy="1152"/>
            </a:xfrm>
            <a:custGeom>
              <a:avLst/>
              <a:gdLst>
                <a:gd name="T0" fmla="*/ 0 w 43199"/>
                <a:gd name="T1" fmla="*/ 0 h 21600"/>
                <a:gd name="T2" fmla="*/ 0 w 43199"/>
                <a:gd name="T3" fmla="*/ 0 h 21600"/>
                <a:gd name="T4" fmla="*/ 0 w 43199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99"/>
                <a:gd name="T10" fmla="*/ 0 h 21600"/>
                <a:gd name="T11" fmla="*/ 43199 w 431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1600" fill="none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</a:path>
                <a:path w="43199" h="21600" stroke="0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  <a:lnTo>
                    <a:pt x="21599" y="0"/>
                  </a:lnTo>
                  <a:close/>
                </a:path>
              </a:pathLst>
            </a:custGeom>
            <a:noFill/>
            <a:ln w="12700">
              <a:solidFill>
                <a:srgbClr val="66CCFF"/>
              </a:solidFill>
              <a:round/>
              <a:headEnd/>
              <a:tailEnd/>
            </a:ln>
          </p:spPr>
          <p:txBody>
            <a:bodyPr wrap="none" lIns="90000" anchor="ctr"/>
            <a:lstStyle/>
            <a:p>
              <a:pPr eaLnBrk="0" fontAlgn="t" hangingPunct="0"/>
              <a:endParaRPr lang="ko-KR" altLang="ko-KR" sz="100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230" name="Arc 81"/>
            <p:cNvSpPr>
              <a:spLocks/>
            </p:cNvSpPr>
            <p:nvPr/>
          </p:nvSpPr>
          <p:spPr bwMode="auto">
            <a:xfrm flipV="1">
              <a:off x="1822" y="2016"/>
              <a:ext cx="2114" cy="1056"/>
            </a:xfrm>
            <a:custGeom>
              <a:avLst/>
              <a:gdLst>
                <a:gd name="T0" fmla="*/ 0 w 43199"/>
                <a:gd name="T1" fmla="*/ 0 h 21600"/>
                <a:gd name="T2" fmla="*/ 0 w 43199"/>
                <a:gd name="T3" fmla="*/ 0 h 21600"/>
                <a:gd name="T4" fmla="*/ 0 w 43199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99"/>
                <a:gd name="T10" fmla="*/ 0 h 21600"/>
                <a:gd name="T11" fmla="*/ 43199 w 431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1600" fill="none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</a:path>
                <a:path w="43199" h="21600" stroke="0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  <a:lnTo>
                    <a:pt x="21599" y="0"/>
                  </a:lnTo>
                  <a:close/>
                </a:path>
              </a:pathLst>
            </a:custGeom>
            <a:noFill/>
            <a:ln w="12700">
              <a:solidFill>
                <a:srgbClr val="66CCFF"/>
              </a:solidFill>
              <a:round/>
              <a:headEnd/>
              <a:tailEnd/>
            </a:ln>
          </p:spPr>
          <p:txBody>
            <a:bodyPr wrap="none" lIns="90000" anchor="ctr"/>
            <a:lstStyle/>
            <a:p>
              <a:pPr eaLnBrk="0" fontAlgn="t" hangingPunct="0"/>
              <a:endParaRPr lang="ko-KR" altLang="ko-KR" sz="100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231" name="Arc 82"/>
            <p:cNvSpPr>
              <a:spLocks/>
            </p:cNvSpPr>
            <p:nvPr/>
          </p:nvSpPr>
          <p:spPr bwMode="auto">
            <a:xfrm flipV="1">
              <a:off x="1922" y="2112"/>
              <a:ext cx="1918" cy="960"/>
            </a:xfrm>
            <a:custGeom>
              <a:avLst/>
              <a:gdLst>
                <a:gd name="T0" fmla="*/ 0 w 43199"/>
                <a:gd name="T1" fmla="*/ 0 h 21600"/>
                <a:gd name="T2" fmla="*/ 0 w 43199"/>
                <a:gd name="T3" fmla="*/ 0 h 21600"/>
                <a:gd name="T4" fmla="*/ 0 w 43199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99"/>
                <a:gd name="T10" fmla="*/ 0 h 21600"/>
                <a:gd name="T11" fmla="*/ 43199 w 431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1600" fill="none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</a:path>
                <a:path w="43199" h="21600" stroke="0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  <a:lnTo>
                    <a:pt x="21599" y="0"/>
                  </a:lnTo>
                  <a:close/>
                </a:path>
              </a:pathLst>
            </a:custGeom>
            <a:noFill/>
            <a:ln w="12700">
              <a:solidFill>
                <a:srgbClr val="66CCFF"/>
              </a:solidFill>
              <a:round/>
              <a:headEnd/>
              <a:tailEnd/>
            </a:ln>
          </p:spPr>
          <p:txBody>
            <a:bodyPr wrap="none" lIns="90000" anchor="ctr"/>
            <a:lstStyle/>
            <a:p>
              <a:pPr eaLnBrk="0" fontAlgn="t" hangingPunct="0"/>
              <a:endParaRPr lang="ko-KR" altLang="ko-KR" sz="100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232" name="Arc 83"/>
            <p:cNvSpPr>
              <a:spLocks/>
            </p:cNvSpPr>
            <p:nvPr/>
          </p:nvSpPr>
          <p:spPr bwMode="auto">
            <a:xfrm flipV="1">
              <a:off x="2014" y="2208"/>
              <a:ext cx="1730" cy="864"/>
            </a:xfrm>
            <a:custGeom>
              <a:avLst/>
              <a:gdLst>
                <a:gd name="T0" fmla="*/ 0 w 43199"/>
                <a:gd name="T1" fmla="*/ 0 h 21600"/>
                <a:gd name="T2" fmla="*/ 0 w 43199"/>
                <a:gd name="T3" fmla="*/ 0 h 21600"/>
                <a:gd name="T4" fmla="*/ 0 w 43199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99"/>
                <a:gd name="T10" fmla="*/ 0 h 21600"/>
                <a:gd name="T11" fmla="*/ 43199 w 431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1600" fill="none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</a:path>
                <a:path w="43199" h="21600" stroke="0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  <a:lnTo>
                    <a:pt x="21599" y="0"/>
                  </a:lnTo>
                  <a:close/>
                </a:path>
              </a:pathLst>
            </a:custGeom>
            <a:noFill/>
            <a:ln w="12700">
              <a:solidFill>
                <a:srgbClr val="66CCFF"/>
              </a:solidFill>
              <a:round/>
              <a:headEnd/>
              <a:tailEnd/>
            </a:ln>
          </p:spPr>
          <p:txBody>
            <a:bodyPr wrap="none" lIns="90000" anchor="ctr"/>
            <a:lstStyle/>
            <a:p>
              <a:pPr eaLnBrk="0" fontAlgn="t" hangingPunct="0"/>
              <a:endParaRPr lang="ko-KR" altLang="ko-KR" sz="100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233" name="Arc 84"/>
            <p:cNvSpPr>
              <a:spLocks/>
            </p:cNvSpPr>
            <p:nvPr/>
          </p:nvSpPr>
          <p:spPr bwMode="auto">
            <a:xfrm flipV="1">
              <a:off x="2114" y="2304"/>
              <a:ext cx="1534" cy="768"/>
            </a:xfrm>
            <a:custGeom>
              <a:avLst/>
              <a:gdLst>
                <a:gd name="T0" fmla="*/ 0 w 43199"/>
                <a:gd name="T1" fmla="*/ 0 h 21600"/>
                <a:gd name="T2" fmla="*/ 0 w 43199"/>
                <a:gd name="T3" fmla="*/ 0 h 21600"/>
                <a:gd name="T4" fmla="*/ 0 w 43199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99"/>
                <a:gd name="T10" fmla="*/ 0 h 21600"/>
                <a:gd name="T11" fmla="*/ 43199 w 431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1600" fill="none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</a:path>
                <a:path w="43199" h="21600" stroke="0" extrusionOk="0">
                  <a:moveTo>
                    <a:pt x="43198" y="117"/>
                  </a:moveTo>
                  <a:cubicBezTo>
                    <a:pt x="43133" y="12001"/>
                    <a:pt x="33482" y="21599"/>
                    <a:pt x="21599" y="21600"/>
                  </a:cubicBezTo>
                  <a:cubicBezTo>
                    <a:pt x="9763" y="21600"/>
                    <a:pt x="131" y="12074"/>
                    <a:pt x="0" y="239"/>
                  </a:cubicBezTo>
                  <a:lnTo>
                    <a:pt x="21599" y="0"/>
                  </a:lnTo>
                  <a:close/>
                </a:path>
              </a:pathLst>
            </a:custGeom>
            <a:noFill/>
            <a:ln w="12700">
              <a:solidFill>
                <a:srgbClr val="66CCFF"/>
              </a:solidFill>
              <a:round/>
              <a:headEnd/>
              <a:tailEnd/>
            </a:ln>
          </p:spPr>
          <p:txBody>
            <a:bodyPr wrap="none" lIns="90000" anchor="ctr"/>
            <a:lstStyle/>
            <a:p>
              <a:pPr eaLnBrk="0" fontAlgn="t" hangingPunct="0"/>
              <a:endParaRPr lang="ko-KR" altLang="ko-KR" sz="100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sp>
        <p:nvSpPr>
          <p:cNvPr id="40" name="Rectangle 31"/>
          <p:cNvSpPr txBox="1">
            <a:spLocks noChangeArrowheads="1"/>
          </p:cNvSpPr>
          <p:nvPr/>
        </p:nvSpPr>
        <p:spPr>
          <a:xfrm>
            <a:off x="166688" y="233363"/>
            <a:ext cx="8440737" cy="452437"/>
          </a:xfrm>
          <a:prstGeom prst="rect">
            <a:avLst/>
          </a:prstGeom>
          <a:effectLst>
            <a:outerShdw dist="17961" dir="2700000" algn="ctr" rotWithShape="0">
              <a:schemeClr val="tx1"/>
            </a:outerShdw>
          </a:effectLst>
        </p:spPr>
        <p:txBody>
          <a:bodyPr lIns="378000" anchor="ctr"/>
          <a:lstStyle/>
          <a:p>
            <a:pPr eaLnBrk="0" hangingPunct="0">
              <a:defRPr/>
            </a:pPr>
            <a:r>
              <a:rPr lang="en-US" altLang="ko-KR" sz="3300" b="1" dirty="0">
                <a:solidFill>
                  <a:srgbClr val="FFC000"/>
                </a:solidFill>
                <a:latin typeface="HY견고딕"/>
                <a:ea typeface="HY견고딕"/>
                <a:cs typeface="+mj-cs"/>
              </a:rPr>
              <a:t>Contents</a:t>
            </a:r>
          </a:p>
        </p:txBody>
      </p:sp>
      <p:grpSp>
        <p:nvGrpSpPr>
          <p:cNvPr id="8196" name="그룹 42"/>
          <p:cNvGrpSpPr>
            <a:grpSpLocks/>
          </p:cNvGrpSpPr>
          <p:nvPr/>
        </p:nvGrpSpPr>
        <p:grpSpPr bwMode="auto">
          <a:xfrm>
            <a:off x="2836894" y="3370020"/>
            <a:ext cx="6235700" cy="817562"/>
            <a:chOff x="2596174" y="2924526"/>
            <a:chExt cx="6235700" cy="818245"/>
          </a:xfrm>
        </p:grpSpPr>
        <p:pic>
          <p:nvPicPr>
            <p:cNvPr id="8215" name="Picture 21" descr="상자26"/>
            <p:cNvPicPr>
              <a:picLocks noChangeAspect="1" noChangeArrowheads="1"/>
            </p:cNvPicPr>
            <p:nvPr/>
          </p:nvPicPr>
          <p:blipFill>
            <a:blip r:embed="rId2" cstate="print"/>
            <a:srcRect r="11975"/>
            <a:stretch>
              <a:fillRect/>
            </a:stretch>
          </p:blipFill>
          <p:spPr bwMode="auto">
            <a:xfrm>
              <a:off x="2596174" y="2961721"/>
              <a:ext cx="6235700" cy="78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6" name="Rectangle 25"/>
            <p:cNvSpPr>
              <a:spLocks noChangeArrowheads="1"/>
            </p:cNvSpPr>
            <p:nvPr/>
          </p:nvSpPr>
          <p:spPr bwMode="auto">
            <a:xfrm>
              <a:off x="3297849" y="3176035"/>
              <a:ext cx="3381375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812800" indent="-812800" eaLnBrk="0" fontAlgn="t" hangingPunct="0">
                <a:lnSpc>
                  <a:spcPct val="90000"/>
                </a:lnSpc>
                <a:buSzPct val="100000"/>
              </a:pPr>
              <a:r>
                <a:rPr kumimoji="0" lang="en-US" altLang="ko-KR" sz="2000" dirty="0" smtClean="0">
                  <a:solidFill>
                    <a:srgbClr val="000000"/>
                  </a:solidFill>
                  <a:latin typeface="HY견고딕" pitchFamily="18" charset="-127"/>
                  <a:ea typeface="HY견고딕" pitchFamily="18" charset="-127"/>
                </a:rPr>
                <a:t>Proposed Nodes</a:t>
              </a:r>
              <a:endParaRPr kumimoji="0" lang="ko-KR" altLang="en-US" sz="20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pic>
          <p:nvPicPr>
            <p:cNvPr id="8217" name="Picture 32" descr="gu (30)"/>
            <p:cNvPicPr>
              <a:picLocks noChangeAspect="1" noChangeArrowheads="1"/>
            </p:cNvPicPr>
            <p:nvPr/>
          </p:nvPicPr>
          <p:blipFill>
            <a:blip r:embed="rId3" cstate="print">
              <a:lum bright="18000" contrast="6000"/>
              <a:grayscl/>
            </a:blip>
            <a:srcRect/>
            <a:stretch>
              <a:fillRect/>
            </a:stretch>
          </p:blipFill>
          <p:spPr bwMode="auto">
            <a:xfrm>
              <a:off x="2673962" y="2979317"/>
              <a:ext cx="641350" cy="692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1" name="Rectangle 33"/>
            <p:cNvSpPr>
              <a:spLocks noChangeArrowheads="1"/>
            </p:cNvSpPr>
            <p:nvPr/>
          </p:nvSpPr>
          <p:spPr bwMode="auto">
            <a:xfrm>
              <a:off x="2691424" y="2924526"/>
              <a:ext cx="595312" cy="781702"/>
            </a:xfrm>
            <a:prstGeom prst="rect">
              <a:avLst/>
            </a:prstGeom>
            <a:noFill/>
            <a:ln w="19050" algn="ctr">
              <a:noFill/>
              <a:prstDash val="sysDot"/>
              <a:miter lim="800000"/>
              <a:headEnd/>
              <a:tailEnd/>
            </a:ln>
            <a:effectLst>
              <a:outerShdw dist="17961" dir="2700000" algn="ctr" rotWithShape="0">
                <a:srgbClr val="FFFFFF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2600" b="1" dirty="0">
                  <a:solidFill>
                    <a:srgbClr val="001F84"/>
                  </a:solidFill>
                  <a:latin typeface="HY견고딕"/>
                  <a:ea typeface="HY견고딕"/>
                </a:rPr>
                <a:t>Ⅱ</a:t>
              </a:r>
              <a:endParaRPr lang="en-US" altLang="ko-KR" sz="2600" b="1" dirty="0">
                <a:solidFill>
                  <a:srgbClr val="001F84"/>
                </a:solidFill>
                <a:latin typeface="Tahoma" pitchFamily="34" charset="0"/>
                <a:ea typeface="HY견고딕" pitchFamily="18" charset="-127"/>
              </a:endParaRPr>
            </a:p>
          </p:txBody>
        </p:sp>
      </p:grpSp>
      <p:grpSp>
        <p:nvGrpSpPr>
          <p:cNvPr id="8198" name="그룹 41"/>
          <p:cNvGrpSpPr>
            <a:grpSpLocks/>
          </p:cNvGrpSpPr>
          <p:nvPr/>
        </p:nvGrpSpPr>
        <p:grpSpPr bwMode="auto">
          <a:xfrm>
            <a:off x="2408238" y="1965072"/>
            <a:ext cx="6235700" cy="841375"/>
            <a:chOff x="2202744" y="1802536"/>
            <a:chExt cx="6235700" cy="840646"/>
          </a:xfrm>
        </p:grpSpPr>
        <p:pic>
          <p:nvPicPr>
            <p:cNvPr id="8207" name="Picture 21" descr="상자26"/>
            <p:cNvPicPr>
              <a:picLocks noChangeAspect="1" noChangeArrowheads="1"/>
            </p:cNvPicPr>
            <p:nvPr/>
          </p:nvPicPr>
          <p:blipFill>
            <a:blip r:embed="rId2" cstate="print"/>
            <a:srcRect r="11975"/>
            <a:stretch>
              <a:fillRect/>
            </a:stretch>
          </p:blipFill>
          <p:spPr bwMode="auto">
            <a:xfrm>
              <a:off x="2202744" y="1862132"/>
              <a:ext cx="6235700" cy="78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8" name="Rectangle 25"/>
            <p:cNvSpPr>
              <a:spLocks noChangeArrowheads="1"/>
            </p:cNvSpPr>
            <p:nvPr/>
          </p:nvSpPr>
          <p:spPr bwMode="auto">
            <a:xfrm>
              <a:off x="2923470" y="2054960"/>
              <a:ext cx="3381375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812800" indent="-812800" eaLnBrk="0" fontAlgn="t" hangingPunct="0">
                <a:lnSpc>
                  <a:spcPct val="90000"/>
                </a:lnSpc>
                <a:buSzPct val="100000"/>
              </a:pPr>
              <a:r>
                <a:rPr kumimoji="0" lang="en-US" altLang="ko-KR" sz="2000" dirty="0" smtClean="0">
                  <a:solidFill>
                    <a:srgbClr val="000000"/>
                  </a:solidFill>
                  <a:latin typeface="HY견고딕" pitchFamily="18" charset="-127"/>
                  <a:ea typeface="HY견고딕" pitchFamily="18" charset="-127"/>
                </a:rPr>
                <a:t>Brief Discussion</a:t>
              </a:r>
              <a:endParaRPr kumimoji="0" lang="ko-KR" altLang="en-US" sz="20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pic>
          <p:nvPicPr>
            <p:cNvPr id="8209" name="Picture 32" descr="gu (30)"/>
            <p:cNvPicPr>
              <a:picLocks noChangeAspect="1" noChangeArrowheads="1"/>
            </p:cNvPicPr>
            <p:nvPr/>
          </p:nvPicPr>
          <p:blipFill>
            <a:blip r:embed="rId3" cstate="print">
              <a:lum bright="18000" contrast="6000"/>
              <a:grayscl/>
            </a:blip>
            <a:srcRect/>
            <a:stretch>
              <a:fillRect/>
            </a:stretch>
          </p:blipFill>
          <p:spPr bwMode="auto">
            <a:xfrm>
              <a:off x="2282163" y="1874754"/>
              <a:ext cx="641350" cy="692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0" name="Rectangle 33"/>
            <p:cNvSpPr>
              <a:spLocks noChangeArrowheads="1"/>
            </p:cNvSpPr>
            <p:nvPr/>
          </p:nvSpPr>
          <p:spPr bwMode="auto">
            <a:xfrm>
              <a:off x="2305931" y="1802536"/>
              <a:ext cx="595313" cy="780373"/>
            </a:xfrm>
            <a:prstGeom prst="rect">
              <a:avLst/>
            </a:prstGeom>
            <a:noFill/>
            <a:ln w="19050" algn="ctr">
              <a:noFill/>
              <a:prstDash val="sysDot"/>
              <a:miter lim="800000"/>
              <a:headEnd/>
              <a:tailEnd/>
            </a:ln>
            <a:effectLst>
              <a:outerShdw dist="17961" dir="2700000" algn="ctr" rotWithShape="0">
                <a:srgbClr val="FFFFFF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2600" b="1" dirty="0">
                  <a:solidFill>
                    <a:srgbClr val="001F84"/>
                  </a:solidFill>
                  <a:latin typeface="Tahoma" pitchFamily="34" charset="0"/>
                  <a:ea typeface="HY견고딕" pitchFamily="18" charset="-127"/>
                </a:rPr>
                <a:t>Ⅰ</a:t>
              </a:r>
            </a:p>
          </p:txBody>
        </p:sp>
      </p:grpSp>
      <p:grpSp>
        <p:nvGrpSpPr>
          <p:cNvPr id="43" name="그룹 42"/>
          <p:cNvGrpSpPr>
            <a:grpSpLocks noChangeAspect="1"/>
          </p:cNvGrpSpPr>
          <p:nvPr/>
        </p:nvGrpSpPr>
        <p:grpSpPr>
          <a:xfrm>
            <a:off x="214306" y="3035540"/>
            <a:ext cx="2383092" cy="1478756"/>
            <a:chOff x="214313" y="1000125"/>
            <a:chExt cx="8634412" cy="5357813"/>
          </a:xfrm>
        </p:grpSpPr>
        <p:pic>
          <p:nvPicPr>
            <p:cNvPr id="44" name="Picture 2" descr="C:\Program Files\Microsoft Office\MEDIA\CAGCAT10\j0185604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11600" y="2357438"/>
              <a:ext cx="1071563" cy="1073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" name="Picture 3" descr="C:\Program Files\Microsoft Office\MEDIA\CAGCAT10\j0205462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43063" y="2000250"/>
              <a:ext cx="1714500" cy="1706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" name="Picture 4" descr="C:\Program Files\Microsoft Office\MEDIA\CAGCAT10\j0301050.wmf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608638" y="2357438"/>
              <a:ext cx="1820862" cy="1339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" name="Picture 5" descr="C:\Program Files\Microsoft Office\MEDIA\CAGCAT10\j0195534.wm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438400" y="4143375"/>
              <a:ext cx="1276350" cy="1571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" name="Picture 6" descr="C:\Program Files\Microsoft Office\MEDIA\CAGCAT10\j0090386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214938" y="4071938"/>
              <a:ext cx="1668462" cy="142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9" name="타원 48"/>
            <p:cNvSpPr/>
            <p:nvPr/>
          </p:nvSpPr>
          <p:spPr>
            <a:xfrm>
              <a:off x="806450" y="1347788"/>
              <a:ext cx="7500938" cy="47244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50" name="TextBox 11"/>
            <p:cNvSpPr txBox="1">
              <a:spLocks noChangeArrowheads="1"/>
            </p:cNvSpPr>
            <p:nvPr/>
          </p:nvSpPr>
          <p:spPr bwMode="auto">
            <a:xfrm>
              <a:off x="4176196" y="3557745"/>
              <a:ext cx="669317" cy="724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ko-KR" altLang="en-US" sz="700" b="1" dirty="0">
                <a:latin typeface="휴먼엑스포" pitchFamily="18" charset="-127"/>
                <a:ea typeface="휴먼엑스포" pitchFamily="18" charset="-127"/>
              </a:endParaRPr>
            </a:p>
          </p:txBody>
        </p:sp>
        <p:pic>
          <p:nvPicPr>
            <p:cNvPr id="51" name="Picture 21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857625" y="1000125"/>
              <a:ext cx="1171575" cy="1109663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</p:pic>
        <p:pic>
          <p:nvPicPr>
            <p:cNvPr id="52" name="Picture 22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14313" y="2928938"/>
              <a:ext cx="1389062" cy="113347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</p:pic>
        <p:pic>
          <p:nvPicPr>
            <p:cNvPr id="53" name="Picture 23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071938" y="5286375"/>
              <a:ext cx="858837" cy="1071563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</p:pic>
        <p:pic>
          <p:nvPicPr>
            <p:cNvPr id="54" name="Picture 24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7786688" y="2571750"/>
              <a:ext cx="1062037" cy="160020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</p:pic>
      </p:grpSp>
      <p:grpSp>
        <p:nvGrpSpPr>
          <p:cNvPr id="56" name="그룹 42"/>
          <p:cNvGrpSpPr>
            <a:grpSpLocks/>
          </p:cNvGrpSpPr>
          <p:nvPr/>
        </p:nvGrpSpPr>
        <p:grpSpPr bwMode="auto">
          <a:xfrm>
            <a:off x="2408266" y="4751154"/>
            <a:ext cx="6235700" cy="817562"/>
            <a:chOff x="2596174" y="2924526"/>
            <a:chExt cx="6235700" cy="818245"/>
          </a:xfrm>
        </p:grpSpPr>
        <p:pic>
          <p:nvPicPr>
            <p:cNvPr id="57" name="Picture 21" descr="상자26"/>
            <p:cNvPicPr>
              <a:picLocks noChangeAspect="1" noChangeArrowheads="1"/>
            </p:cNvPicPr>
            <p:nvPr/>
          </p:nvPicPr>
          <p:blipFill>
            <a:blip r:embed="rId2" cstate="print"/>
            <a:srcRect r="11975"/>
            <a:stretch>
              <a:fillRect/>
            </a:stretch>
          </p:blipFill>
          <p:spPr bwMode="auto">
            <a:xfrm>
              <a:off x="2596174" y="2961721"/>
              <a:ext cx="6235700" cy="78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8" name="Rectangle 25"/>
            <p:cNvSpPr>
              <a:spLocks noChangeArrowheads="1"/>
            </p:cNvSpPr>
            <p:nvPr/>
          </p:nvSpPr>
          <p:spPr bwMode="auto">
            <a:xfrm>
              <a:off x="3297849" y="3176035"/>
              <a:ext cx="3381375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812800" indent="-812800" eaLnBrk="0" fontAlgn="t" hangingPunct="0">
                <a:lnSpc>
                  <a:spcPct val="90000"/>
                </a:lnSpc>
                <a:buSzPct val="100000"/>
              </a:pPr>
              <a:r>
                <a:rPr kumimoji="0" lang="en-US" altLang="ko-KR" sz="2000" dirty="0" smtClean="0">
                  <a:solidFill>
                    <a:srgbClr val="000000"/>
                  </a:solidFill>
                  <a:latin typeface="HY견고딕" pitchFamily="18" charset="-127"/>
                  <a:ea typeface="HY견고딕" pitchFamily="18" charset="-127"/>
                </a:rPr>
                <a:t>Example</a:t>
              </a:r>
              <a:endParaRPr kumimoji="0" lang="ko-KR" altLang="en-US" sz="20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pic>
          <p:nvPicPr>
            <p:cNvPr id="59" name="Picture 32" descr="gu (30)"/>
            <p:cNvPicPr>
              <a:picLocks noChangeAspect="1" noChangeArrowheads="1"/>
            </p:cNvPicPr>
            <p:nvPr/>
          </p:nvPicPr>
          <p:blipFill>
            <a:blip r:embed="rId3" cstate="print">
              <a:lum bright="18000" contrast="6000"/>
              <a:grayscl/>
            </a:blip>
            <a:srcRect/>
            <a:stretch>
              <a:fillRect/>
            </a:stretch>
          </p:blipFill>
          <p:spPr bwMode="auto">
            <a:xfrm>
              <a:off x="2673962" y="2979317"/>
              <a:ext cx="641350" cy="692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Rectangle 33"/>
            <p:cNvSpPr>
              <a:spLocks noChangeArrowheads="1"/>
            </p:cNvSpPr>
            <p:nvPr/>
          </p:nvSpPr>
          <p:spPr bwMode="auto">
            <a:xfrm>
              <a:off x="2691424" y="2924526"/>
              <a:ext cx="595312" cy="781702"/>
            </a:xfrm>
            <a:prstGeom prst="rect">
              <a:avLst/>
            </a:prstGeom>
            <a:noFill/>
            <a:ln w="19050" algn="ctr">
              <a:noFill/>
              <a:prstDash val="sysDot"/>
              <a:miter lim="800000"/>
              <a:headEnd/>
              <a:tailEnd/>
            </a:ln>
            <a:effectLst>
              <a:outerShdw dist="17961" dir="2700000" algn="ctr" rotWithShape="0">
                <a:srgbClr val="FFFFFF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2600" b="1" dirty="0">
                  <a:solidFill>
                    <a:srgbClr val="001F84"/>
                  </a:solidFill>
                  <a:latin typeface="HY견고딕"/>
                  <a:ea typeface="HY견고딕"/>
                </a:rPr>
                <a:t>Ⅲ</a:t>
              </a:r>
              <a:endParaRPr lang="en-US" altLang="ko-KR" sz="2600" b="1" dirty="0">
                <a:solidFill>
                  <a:srgbClr val="001F84"/>
                </a:solidFill>
                <a:latin typeface="Tahoma" pitchFamily="34" charset="0"/>
                <a:ea typeface="HY견고딕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ko-KR" altLang="ko-KR" sz="1100">
                <a:solidFill>
                  <a:srgbClr val="000000"/>
                </a:solidFill>
                <a:latin typeface="한양신명조"/>
              </a:rPr>
              <a:t> </a:t>
            </a:r>
            <a:r>
              <a:rPr lang="ko-KR" altLang="ko-KR" sz="1100">
                <a:solidFill>
                  <a:srgbClr val="000000"/>
                </a:solidFill>
              </a:rPr>
              <a:t> </a:t>
            </a:r>
            <a:endParaRPr lang="ko-KR" altLang="ko-KR"/>
          </a:p>
        </p:txBody>
      </p:sp>
      <p:sp>
        <p:nvSpPr>
          <p:cNvPr id="10246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4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48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4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361950" y="142875"/>
            <a:ext cx="3702050" cy="361950"/>
          </a:xfrm>
          <a:prstGeom prst="rect">
            <a:avLst/>
          </a:prstGeom>
          <a:noFill/>
          <a:ln w="12699" algn="ctr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>
              <a:tabLst>
                <a:tab pos="8289925" algn="r"/>
              </a:tabLst>
            </a:pPr>
            <a:r>
              <a:rPr kumimoji="0" lang="en-US" altLang="ko-KR" sz="2200" b="1" dirty="0" smtClean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I. On Projective Texture Mapping</a:t>
            </a:r>
            <a:endParaRPr kumimoji="0" lang="ko-KR" altLang="en-US" sz="2200" b="1" dirty="0">
              <a:solidFill>
                <a:srgbClr val="FFCC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310" name="Rectangle 21"/>
          <p:cNvSpPr txBox="1">
            <a:spLocks noChangeArrowheads="1"/>
          </p:cNvSpPr>
          <p:nvPr/>
        </p:nvSpPr>
        <p:spPr bwMode="auto">
          <a:xfrm>
            <a:off x="467544" y="1124744"/>
            <a:ext cx="8362950" cy="22145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altLang="ko-KR" b="1" dirty="0" smtClean="0">
                <a:latin typeface="+mj-lt"/>
              </a:rPr>
              <a:t> </a:t>
            </a:r>
            <a:r>
              <a:rPr lang="en-US" altLang="ko-KR" dirty="0" smtClean="0">
                <a:latin typeface="Times New Roman" pitchFamily="18" charset="0"/>
                <a:ea typeface="바탕" pitchFamily="18" charset="-127"/>
              </a:rPr>
              <a:t>A method for texture mapping which allows the texture image to be projected onto the scene as if by a slide projector[Cass </a:t>
            </a:r>
            <a:r>
              <a:rPr lang="en-US" altLang="ko-KR" dirty="0" err="1" smtClean="0">
                <a:latin typeface="Times New Roman" pitchFamily="18" charset="0"/>
                <a:ea typeface="바탕" pitchFamily="18" charset="-127"/>
              </a:rPr>
              <a:t>Everitt</a:t>
            </a:r>
            <a:r>
              <a:rPr lang="en-US" altLang="ko-KR" dirty="0" smtClean="0">
                <a:latin typeface="Times New Roman" pitchFamily="18" charset="0"/>
                <a:ea typeface="바탕" pitchFamily="18" charset="-127"/>
              </a:rPr>
              <a:t>, 1999)</a:t>
            </a:r>
            <a:endParaRPr lang="en-US" altLang="ko-KR" b="1" dirty="0" smtClean="0">
              <a:latin typeface="+mj-lt"/>
            </a:endParaRPr>
          </a:p>
          <a:p>
            <a:pPr eaLnBrk="1" hangingPunct="1">
              <a:buFont typeface="Wingdings" pitchFamily="2" charset="2"/>
              <a:buChar char="l"/>
            </a:pPr>
            <a:endParaRPr lang="en-US" altLang="ko-KR" b="1" dirty="0" smtClean="0">
              <a:latin typeface="+mj-lt"/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132856"/>
            <a:ext cx="3609975" cy="2446338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</p:pic>
      <p:sp>
        <p:nvSpPr>
          <p:cNvPr id="11" name="직사각형 8"/>
          <p:cNvSpPr>
            <a:spLocks noChangeArrowheads="1"/>
          </p:cNvSpPr>
          <p:nvPr/>
        </p:nvSpPr>
        <p:spPr bwMode="auto">
          <a:xfrm>
            <a:off x="5586264" y="3504456"/>
            <a:ext cx="2819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ko-KR" dirty="0">
                <a:latin typeface="Times New Roman" pitchFamily="18" charset="0"/>
                <a:ea typeface="바탕" pitchFamily="18" charset="-127"/>
              </a:rPr>
              <a:t>A view volume: </a:t>
            </a:r>
          </a:p>
          <a:p>
            <a:pPr>
              <a:buFont typeface="Wingdings" pitchFamily="2" charset="2"/>
              <a:buNone/>
            </a:pPr>
            <a:r>
              <a:rPr lang="en-US" altLang="ko-KR" dirty="0">
                <a:latin typeface="Times New Roman" pitchFamily="18" charset="0"/>
                <a:ea typeface="바탕" pitchFamily="18" charset="-127"/>
              </a:rPr>
              <a:t>  (perspective or </a:t>
            </a:r>
            <a:r>
              <a:rPr lang="en-US" altLang="ko-KR" dirty="0" smtClean="0">
                <a:latin typeface="Times New Roman" pitchFamily="18" charset="0"/>
                <a:ea typeface="바탕" pitchFamily="18" charset="-127"/>
              </a:rPr>
              <a:t>parallel) </a:t>
            </a:r>
            <a:endParaRPr lang="en-US" altLang="ko-KR" dirty="0">
              <a:latin typeface="Times New Roman" pitchFamily="18" charset="0"/>
            </a:endParaRPr>
          </a:p>
        </p:txBody>
      </p:sp>
      <p:sp>
        <p:nvSpPr>
          <p:cNvPr id="12" name="직사각형 9"/>
          <p:cNvSpPr>
            <a:spLocks noChangeArrowheads="1"/>
          </p:cNvSpPr>
          <p:nvPr/>
        </p:nvSpPr>
        <p:spPr bwMode="auto">
          <a:xfrm>
            <a:off x="5586264" y="1828056"/>
            <a:ext cx="259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ko-KR">
                <a:latin typeface="Times New Roman" pitchFamily="18" charset="0"/>
                <a:ea typeface="바탕" pitchFamily="18" charset="-127"/>
              </a:rPr>
              <a:t>A projector</a:t>
            </a:r>
          </a:p>
          <a:p>
            <a:pPr>
              <a:buFont typeface="Wingdings" pitchFamily="2" charset="2"/>
              <a:buNone/>
            </a:pPr>
            <a:r>
              <a:rPr lang="en-US" altLang="ko-KR">
                <a:latin typeface="Times New Roman" pitchFamily="18" charset="0"/>
                <a:ea typeface="바탕" pitchFamily="18" charset="-127"/>
              </a:rPr>
              <a:t>  (location and orientation)</a:t>
            </a:r>
            <a:endParaRPr lang="ko-KR" altLang="en-US"/>
          </a:p>
        </p:txBody>
      </p:sp>
      <p:sp>
        <p:nvSpPr>
          <p:cNvPr id="13" name="직사각형 10"/>
          <p:cNvSpPr>
            <a:spLocks noChangeArrowheads="1"/>
          </p:cNvSpPr>
          <p:nvPr/>
        </p:nvSpPr>
        <p:spPr bwMode="auto">
          <a:xfrm>
            <a:off x="5586264" y="2818656"/>
            <a:ext cx="2819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ko-KR">
                <a:latin typeface="Times New Roman" pitchFamily="18" charset="0"/>
                <a:ea typeface="바탕" pitchFamily="18" charset="-127"/>
              </a:rPr>
              <a:t>A texture image</a:t>
            </a:r>
          </a:p>
        </p:txBody>
      </p:sp>
      <p:sp>
        <p:nvSpPr>
          <p:cNvPr id="14" name="직사각형 11"/>
          <p:cNvSpPr>
            <a:spLocks noChangeArrowheads="1"/>
          </p:cNvSpPr>
          <p:nvPr/>
        </p:nvSpPr>
        <p:spPr bwMode="auto">
          <a:xfrm>
            <a:off x="1852464" y="4799856"/>
            <a:ext cx="2743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altLang="ko-KR">
                <a:latin typeface="Times New Roman" pitchFamily="18" charset="0"/>
                <a:ea typeface="바탕" pitchFamily="18" charset="-127"/>
              </a:rPr>
              <a:t>Projected Texture image onto the scene</a:t>
            </a:r>
          </a:p>
        </p:txBody>
      </p:sp>
      <p:cxnSp>
        <p:nvCxnSpPr>
          <p:cNvPr id="15" name="직선 화살표 연결선 13"/>
          <p:cNvCxnSpPr>
            <a:cxnSpLocks noChangeShapeType="1"/>
          </p:cNvCxnSpPr>
          <p:nvPr/>
        </p:nvCxnSpPr>
        <p:spPr bwMode="auto">
          <a:xfrm rot="10800000" flipV="1">
            <a:off x="5052864" y="1982044"/>
            <a:ext cx="533400" cy="2270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직선 화살표 연결선 15"/>
          <p:cNvCxnSpPr>
            <a:cxnSpLocks noChangeShapeType="1"/>
          </p:cNvCxnSpPr>
          <p:nvPr/>
        </p:nvCxnSpPr>
        <p:spPr bwMode="auto">
          <a:xfrm rot="10800000">
            <a:off x="4290864" y="2818656"/>
            <a:ext cx="1371600" cy="152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" name="직선 화살표 연결선 17"/>
          <p:cNvCxnSpPr>
            <a:cxnSpLocks noChangeShapeType="1"/>
          </p:cNvCxnSpPr>
          <p:nvPr/>
        </p:nvCxnSpPr>
        <p:spPr bwMode="auto">
          <a:xfrm rot="10800000">
            <a:off x="3986064" y="3504456"/>
            <a:ext cx="1524000" cy="152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" name="직선 화살표 연결선 19"/>
          <p:cNvCxnSpPr>
            <a:cxnSpLocks noChangeShapeType="1"/>
          </p:cNvCxnSpPr>
          <p:nvPr/>
        </p:nvCxnSpPr>
        <p:spPr bwMode="auto">
          <a:xfrm rot="16200000" flipV="1">
            <a:off x="2652564" y="4380756"/>
            <a:ext cx="838200" cy="152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9" name="TextBox 18"/>
          <p:cNvSpPr txBox="1"/>
          <p:nvPr/>
        </p:nvSpPr>
        <p:spPr>
          <a:xfrm>
            <a:off x="6084168" y="5661248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hlinkClick r:id="rId3" action="ppaction://hlinkfile"/>
              </a:rPr>
              <a:t>DEMO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33" descr="111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7364"/>
            <a:ext cx="892968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ko-KR" altLang="ko-KR" sz="1100">
                <a:solidFill>
                  <a:srgbClr val="000000"/>
                </a:solidFill>
                <a:latin typeface="한양신명조"/>
              </a:rPr>
              <a:t> </a:t>
            </a:r>
            <a:r>
              <a:rPr lang="ko-KR" altLang="ko-KR" sz="1100">
                <a:solidFill>
                  <a:srgbClr val="000000"/>
                </a:solidFill>
              </a:rPr>
              <a:t> </a:t>
            </a:r>
            <a:endParaRPr lang="ko-KR" altLang="ko-KR"/>
          </a:p>
        </p:txBody>
      </p:sp>
      <p:sp>
        <p:nvSpPr>
          <p:cNvPr id="10246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4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48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4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361950" y="142875"/>
            <a:ext cx="3702050" cy="361950"/>
          </a:xfrm>
          <a:prstGeom prst="rect">
            <a:avLst/>
          </a:prstGeom>
          <a:noFill/>
          <a:ln w="12699" algn="ctr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>
              <a:tabLst>
                <a:tab pos="8289925" algn="r"/>
              </a:tabLst>
            </a:pPr>
            <a:r>
              <a:rPr kumimoji="0" lang="en-US" altLang="ko-KR" sz="22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I</a:t>
            </a:r>
            <a:r>
              <a:rPr kumimoji="0" lang="en-US" altLang="ko-KR" sz="2200" b="1" dirty="0" smtClean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. History</a:t>
            </a:r>
            <a:endParaRPr kumimoji="0" lang="ko-KR" altLang="en-US" sz="2200" b="1" dirty="0">
              <a:solidFill>
                <a:srgbClr val="FFCC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310" name="Rectangle 21"/>
          <p:cNvSpPr txBox="1">
            <a:spLocks noChangeArrowheads="1"/>
          </p:cNvSpPr>
          <p:nvPr/>
        </p:nvSpPr>
        <p:spPr bwMode="auto">
          <a:xfrm>
            <a:off x="467544" y="1412776"/>
            <a:ext cx="8362950" cy="22145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itchFamily="2" charset="2"/>
              <a:buChar char="l"/>
            </a:pPr>
            <a:r>
              <a:rPr lang="en-US" altLang="ko-KR" b="1" dirty="0" smtClean="0">
                <a:latin typeface="+mj-lt"/>
              </a:rPr>
              <a:t> The projective texture mapping was proposed as standardization item into X3D at SC24 WC6 Meeting, 2008</a:t>
            </a:r>
          </a:p>
          <a:p>
            <a:pPr eaLnBrk="1" hangingPunct="1">
              <a:buFont typeface="Wingdings" pitchFamily="2" charset="2"/>
              <a:buChar char="l"/>
            </a:pPr>
            <a:endParaRPr lang="en-US" altLang="ko-KR" b="1" dirty="0" smtClean="0">
              <a:latin typeface="+mj-lt"/>
            </a:endParaRPr>
          </a:p>
          <a:p>
            <a:pPr eaLnBrk="1" hangingPunct="1"/>
            <a:r>
              <a:rPr lang="en-US" altLang="ko-KR" b="1" dirty="0" smtClean="0">
                <a:latin typeface="+mj-lt"/>
              </a:rPr>
              <a:t>   * </a:t>
            </a:r>
            <a:r>
              <a:rPr lang="en-US" altLang="ko-KR" b="1" dirty="0" smtClean="0">
                <a:solidFill>
                  <a:srgbClr val="FF0000"/>
                </a:solidFill>
                <a:latin typeface="+mj-lt"/>
              </a:rPr>
              <a:t>Any nodes for projective texture mapping are not specified into X3D yet </a:t>
            </a:r>
          </a:p>
          <a:p>
            <a:pPr eaLnBrk="1" hangingPunct="1"/>
            <a:r>
              <a:rPr lang="en-US" altLang="ko-KR" b="1" dirty="0" smtClean="0">
                <a:latin typeface="+mj-lt"/>
              </a:rPr>
              <a:t> </a:t>
            </a:r>
          </a:p>
          <a:p>
            <a:pPr eaLnBrk="1" hangingPunct="1">
              <a:buFont typeface="Wingdings" pitchFamily="2" charset="2"/>
              <a:buChar char="l"/>
            </a:pPr>
            <a:r>
              <a:rPr lang="en-US" altLang="ko-KR" b="1" dirty="0" smtClean="0">
                <a:latin typeface="+mj-lt"/>
              </a:rPr>
              <a:t>For last four years, several sample examples for projective texture mapping have been developed.</a:t>
            </a:r>
          </a:p>
          <a:p>
            <a:pPr eaLnBrk="1" hangingPunct="1">
              <a:buFont typeface="Wingdings" pitchFamily="2" charset="2"/>
              <a:buChar char="l"/>
            </a:pPr>
            <a:endParaRPr lang="en-US" altLang="ko-KR" b="1" dirty="0" smtClean="0">
              <a:latin typeface="+mj-lt"/>
            </a:endParaRPr>
          </a:p>
          <a:p>
            <a:pPr eaLnBrk="1" hangingPunct="1">
              <a:buFont typeface="Wingdings" pitchFamily="2" charset="2"/>
              <a:buChar char="l"/>
            </a:pPr>
            <a:endParaRPr lang="en-US" altLang="ko-KR" b="1" dirty="0" smtClean="0">
              <a:latin typeface="+mj-lt"/>
            </a:endParaRPr>
          </a:p>
          <a:p>
            <a:pPr eaLnBrk="1" hangingPunct="1">
              <a:buFont typeface="Wingdings" pitchFamily="2" charset="2"/>
              <a:buChar char="l"/>
            </a:pPr>
            <a:r>
              <a:rPr lang="en-US" altLang="ko-KR" b="1" dirty="0" smtClean="0">
                <a:latin typeface="+mj-lt"/>
              </a:rPr>
              <a:t> Current, implementation results of projective texture mapping have transferred into X3D browsers such as </a:t>
            </a:r>
            <a:r>
              <a:rPr lang="en-US" altLang="ko-KR" b="1" dirty="0" err="1" smtClean="0">
                <a:latin typeface="+mj-lt"/>
              </a:rPr>
              <a:t>freeWRL</a:t>
            </a:r>
            <a:r>
              <a:rPr lang="en-US" altLang="ko-KR" b="1" dirty="0" smtClean="0">
                <a:latin typeface="+mj-lt"/>
              </a:rPr>
              <a:t>, Xj3D etc. </a:t>
            </a:r>
          </a:p>
          <a:p>
            <a:pPr>
              <a:lnSpc>
                <a:spcPct val="200000"/>
              </a:lnSpc>
            </a:pPr>
            <a:endParaRPr kumimoji="0" lang="ko-KR" altLang="en-US" b="1" dirty="0">
              <a:latin typeface="+mj-lt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33" descr="111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7364"/>
            <a:ext cx="892968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ko-KR" altLang="ko-KR" sz="1100">
                <a:solidFill>
                  <a:srgbClr val="000000"/>
                </a:solidFill>
                <a:latin typeface="한양신명조"/>
              </a:rPr>
              <a:t> </a:t>
            </a:r>
            <a:r>
              <a:rPr lang="ko-KR" altLang="ko-KR" sz="1100">
                <a:solidFill>
                  <a:srgbClr val="000000"/>
                </a:solidFill>
              </a:rPr>
              <a:t> </a:t>
            </a:r>
            <a:endParaRPr lang="ko-KR" altLang="ko-KR"/>
          </a:p>
        </p:txBody>
      </p:sp>
      <p:sp>
        <p:nvSpPr>
          <p:cNvPr id="10246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4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48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4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361950" y="142875"/>
            <a:ext cx="3702050" cy="361950"/>
          </a:xfrm>
          <a:prstGeom prst="rect">
            <a:avLst/>
          </a:prstGeom>
          <a:noFill/>
          <a:ln w="12699" algn="ctr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>
              <a:tabLst>
                <a:tab pos="8289925" algn="r"/>
              </a:tabLst>
            </a:pPr>
            <a:r>
              <a:rPr kumimoji="0" lang="en-US" altLang="ko-KR" sz="22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I</a:t>
            </a:r>
            <a:r>
              <a:rPr kumimoji="0" lang="en-US" altLang="ko-KR" sz="2200" b="1" dirty="0" smtClean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. Projective Texture theory</a:t>
            </a:r>
            <a:endParaRPr kumimoji="0" lang="ko-KR" altLang="en-US" sz="2200" b="1" dirty="0">
              <a:solidFill>
                <a:srgbClr val="FFCC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310" name="Rectangle 21"/>
          <p:cNvSpPr txBox="1">
            <a:spLocks noChangeArrowheads="1"/>
          </p:cNvSpPr>
          <p:nvPr/>
        </p:nvSpPr>
        <p:spPr bwMode="auto">
          <a:xfrm>
            <a:off x="467544" y="1412776"/>
            <a:ext cx="8362950" cy="22145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itchFamily="2" charset="2"/>
              <a:buChar char="l"/>
            </a:pPr>
            <a:r>
              <a:rPr lang="en-US" altLang="ko-KR" b="1" dirty="0" smtClean="0">
                <a:latin typeface="+mj-lt"/>
              </a:rPr>
              <a:t> Eye Linear</a:t>
            </a:r>
          </a:p>
          <a:p>
            <a:pPr eaLnBrk="1" hangingPunct="1"/>
            <a:r>
              <a:rPr lang="en-US" altLang="ko-KR" b="1" dirty="0" smtClean="0">
                <a:latin typeface="+mj-lt"/>
              </a:rPr>
              <a:t>- Texture is “fixed” in eye space</a:t>
            </a:r>
          </a:p>
          <a:p>
            <a:pPr eaLnBrk="1" hangingPunct="1"/>
            <a:endParaRPr lang="en-US" altLang="ko-KR" b="1" dirty="0" smtClean="0">
              <a:latin typeface="+mj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6450" y="2428875"/>
            <a:ext cx="49911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33" descr="111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7364"/>
            <a:ext cx="892968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ko-KR" altLang="ko-KR" sz="1100">
                <a:solidFill>
                  <a:srgbClr val="000000"/>
                </a:solidFill>
                <a:latin typeface="한양신명조"/>
              </a:rPr>
              <a:t> </a:t>
            </a:r>
            <a:r>
              <a:rPr lang="ko-KR" altLang="ko-KR" sz="1100">
                <a:solidFill>
                  <a:srgbClr val="000000"/>
                </a:solidFill>
              </a:rPr>
              <a:t> </a:t>
            </a:r>
            <a:endParaRPr lang="ko-KR" altLang="ko-KR"/>
          </a:p>
        </p:txBody>
      </p:sp>
      <p:sp>
        <p:nvSpPr>
          <p:cNvPr id="10246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4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48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4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361950" y="142875"/>
            <a:ext cx="3702050" cy="361950"/>
          </a:xfrm>
          <a:prstGeom prst="rect">
            <a:avLst/>
          </a:prstGeom>
          <a:noFill/>
          <a:ln w="12699" algn="ctr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>
              <a:tabLst>
                <a:tab pos="8289925" algn="r"/>
              </a:tabLst>
            </a:pPr>
            <a:r>
              <a:rPr kumimoji="0" lang="en-US" altLang="ko-KR" sz="22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I</a:t>
            </a:r>
            <a:r>
              <a:rPr kumimoji="0" lang="en-US" altLang="ko-KR" sz="2200" b="1" dirty="0" smtClean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. Projective Texture theory</a:t>
            </a:r>
            <a:endParaRPr kumimoji="0" lang="ko-KR" altLang="en-US" sz="2200" b="1" dirty="0">
              <a:solidFill>
                <a:srgbClr val="FFCC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310" name="Rectangle 21"/>
          <p:cNvSpPr txBox="1">
            <a:spLocks noChangeArrowheads="1"/>
          </p:cNvSpPr>
          <p:nvPr/>
        </p:nvSpPr>
        <p:spPr bwMode="auto">
          <a:xfrm>
            <a:off x="467544" y="1412776"/>
            <a:ext cx="8362950" cy="22145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itchFamily="2" charset="2"/>
              <a:buChar char="l"/>
            </a:pPr>
            <a:r>
              <a:rPr lang="en-US" altLang="ko-KR" b="1" dirty="0" smtClean="0">
                <a:latin typeface="+mj-lt"/>
              </a:rPr>
              <a:t> Eye Linear</a:t>
            </a:r>
          </a:p>
          <a:p>
            <a:pPr eaLnBrk="1" hangingPunct="1"/>
            <a:endParaRPr lang="en-US" altLang="ko-KR" b="1" dirty="0" smtClean="0">
              <a:latin typeface="+mj-lt"/>
            </a:endParaRPr>
          </a:p>
          <a:p>
            <a:pPr eaLnBrk="1" hangingPunct="1"/>
            <a:endParaRPr lang="en-US" altLang="ko-KR" b="1" dirty="0" smtClean="0">
              <a:latin typeface="+mj-lt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2714620"/>
            <a:ext cx="138112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2643174" y="3143248"/>
            <a:ext cx="6080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Eye Linear </a:t>
            </a:r>
            <a:r>
              <a:rPr lang="en-US" b="1" dirty="0" err="1" smtClean="0"/>
              <a:t>Texgen</a:t>
            </a:r>
            <a:r>
              <a:rPr lang="en-US" b="1" dirty="0" smtClean="0"/>
              <a:t> Transform</a:t>
            </a:r>
          </a:p>
          <a:p>
            <a:r>
              <a:rPr lang="en-US" dirty="0" smtClean="0"/>
              <a:t>- multiply </a:t>
            </a:r>
            <a:r>
              <a:rPr lang="en-US" altLang="ko-KR" b="1" dirty="0" smtClean="0"/>
              <a:t>Eye space coordinate </a:t>
            </a:r>
            <a:r>
              <a:rPr lang="en-US" altLang="ko-KR" dirty="0" smtClean="0"/>
              <a:t>and </a:t>
            </a:r>
            <a:r>
              <a:rPr lang="en-US" altLang="ko-KR" b="1" dirty="0" smtClean="0"/>
              <a:t>Te(</a:t>
            </a:r>
            <a:r>
              <a:rPr lang="en-US" altLang="ko-KR" b="1" dirty="0" err="1" smtClean="0"/>
              <a:t>Texgen</a:t>
            </a:r>
            <a:r>
              <a:rPr lang="en-US" altLang="ko-KR" b="1" dirty="0" smtClean="0"/>
              <a:t> matrix)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33" descr="111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7364"/>
            <a:ext cx="8929688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ko-KR" altLang="ko-KR" sz="1100">
                <a:solidFill>
                  <a:srgbClr val="000000"/>
                </a:solidFill>
                <a:latin typeface="한양신명조"/>
              </a:rPr>
              <a:t> </a:t>
            </a:r>
            <a:r>
              <a:rPr lang="ko-KR" altLang="ko-KR" sz="1100">
                <a:solidFill>
                  <a:srgbClr val="000000"/>
                </a:solidFill>
              </a:rPr>
              <a:t> </a:t>
            </a:r>
            <a:endParaRPr lang="ko-KR" altLang="ko-KR"/>
          </a:p>
        </p:txBody>
      </p:sp>
      <p:sp>
        <p:nvSpPr>
          <p:cNvPr id="10246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4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48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4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361950" y="142875"/>
            <a:ext cx="3702050" cy="361950"/>
          </a:xfrm>
          <a:prstGeom prst="rect">
            <a:avLst/>
          </a:prstGeom>
          <a:noFill/>
          <a:ln w="12699" algn="ctr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>
              <a:tabLst>
                <a:tab pos="8289925" algn="r"/>
              </a:tabLst>
            </a:pPr>
            <a:r>
              <a:rPr kumimoji="0" lang="en-US" altLang="ko-KR" sz="22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I</a:t>
            </a:r>
            <a:r>
              <a:rPr kumimoji="0" lang="en-US" altLang="ko-KR" sz="2200" b="1" dirty="0" smtClean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. Projective Texture theory</a:t>
            </a:r>
            <a:endParaRPr kumimoji="0" lang="ko-KR" altLang="en-US" sz="2200" b="1" dirty="0">
              <a:solidFill>
                <a:srgbClr val="FFCC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310" name="Rectangle 21"/>
          <p:cNvSpPr txBox="1">
            <a:spLocks noChangeArrowheads="1"/>
          </p:cNvSpPr>
          <p:nvPr/>
        </p:nvSpPr>
        <p:spPr bwMode="auto">
          <a:xfrm>
            <a:off x="467544" y="1412776"/>
            <a:ext cx="8362950" cy="22145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itchFamily="2" charset="2"/>
              <a:buChar char="l"/>
            </a:pPr>
            <a:r>
              <a:rPr lang="en-US" altLang="ko-KR" b="1" dirty="0" smtClean="0">
                <a:latin typeface="+mj-lt"/>
              </a:rPr>
              <a:t> Eye Linear </a:t>
            </a:r>
            <a:r>
              <a:rPr lang="en-US" altLang="ko-KR" b="1" dirty="0" err="1" smtClean="0">
                <a:latin typeface="+mj-lt"/>
              </a:rPr>
              <a:t>Texgen</a:t>
            </a:r>
            <a:r>
              <a:rPr lang="en-US" altLang="ko-KR" b="1" dirty="0" smtClean="0">
                <a:latin typeface="+mj-lt"/>
              </a:rPr>
              <a:t> Transform</a:t>
            </a:r>
          </a:p>
          <a:p>
            <a:pPr eaLnBrk="1" hangingPunct="1"/>
            <a:endParaRPr lang="en-US" altLang="ko-KR" b="1" dirty="0" smtClean="0">
              <a:latin typeface="+mj-lt"/>
            </a:endParaRPr>
          </a:p>
          <a:p>
            <a:pPr eaLnBrk="1" hangingPunct="1"/>
            <a:endParaRPr lang="en-US" altLang="ko-KR" b="1" dirty="0" smtClean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71802" y="2988230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Eye space coordinate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428868"/>
            <a:ext cx="268676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3786190"/>
            <a:ext cx="55340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1928794" y="528638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Te(</a:t>
            </a:r>
            <a:r>
              <a:rPr lang="en-US" b="1" dirty="0" err="1" smtClean="0"/>
              <a:t>TexGen</a:t>
            </a:r>
            <a:r>
              <a:rPr lang="en-US" b="1" dirty="0" smtClean="0"/>
              <a:t> matrix)</a:t>
            </a:r>
          </a:p>
        </p:txBody>
      </p:sp>
      <p:cxnSp>
        <p:nvCxnSpPr>
          <p:cNvPr id="16" name="꺾인 연결선 15"/>
          <p:cNvCxnSpPr>
            <a:endCxn id="14" idx="1"/>
          </p:cNvCxnSpPr>
          <p:nvPr/>
        </p:nvCxnSpPr>
        <p:spPr bwMode="auto">
          <a:xfrm>
            <a:off x="1500166" y="5286388"/>
            <a:ext cx="428628" cy="184666"/>
          </a:xfrm>
          <a:prstGeom prst="bentConnector3">
            <a:avLst>
              <a:gd name="adj1" fmla="val 477"/>
            </a:avLst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9" name="꺾인 연결선 18"/>
          <p:cNvCxnSpPr>
            <a:endCxn id="14" idx="3"/>
          </p:cNvCxnSpPr>
          <p:nvPr/>
        </p:nvCxnSpPr>
        <p:spPr bwMode="auto">
          <a:xfrm rot="10800000" flipV="1">
            <a:off x="4143372" y="5286388"/>
            <a:ext cx="285752" cy="184666"/>
          </a:xfrm>
          <a:prstGeom prst="bentConnector3">
            <a:avLst>
              <a:gd name="adj1" fmla="val 4286"/>
            </a:avLst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2" name="직선 화살표 연결선 21"/>
          <p:cNvCxnSpPr/>
          <p:nvPr/>
        </p:nvCxnSpPr>
        <p:spPr bwMode="auto">
          <a:xfrm rot="5400000">
            <a:off x="5179223" y="3107529"/>
            <a:ext cx="785818" cy="571504"/>
          </a:xfrm>
          <a:prstGeom prst="straightConnector1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5786446" y="1643050"/>
            <a:ext cx="3143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glTexGen</a:t>
            </a:r>
            <a:r>
              <a:rPr lang="en-US" altLang="ko-KR" dirty="0" smtClean="0"/>
              <a:t> automatically applies this when </a:t>
            </a:r>
            <a:r>
              <a:rPr lang="en-US" altLang="ko-KR" dirty="0" err="1" smtClean="0"/>
              <a:t>modelview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maxtirx</a:t>
            </a:r>
            <a:endParaRPr lang="en-US" altLang="ko-KR" dirty="0" smtClean="0"/>
          </a:p>
          <a:p>
            <a:r>
              <a:rPr lang="en-US" altLang="ko-KR" dirty="0" smtClean="0"/>
              <a:t>Contains just the eye view transform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 bwMode="auto">
          <a:xfrm>
            <a:off x="2843808" y="4077072"/>
            <a:ext cx="494676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t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돋움체" pitchFamily="49" charset="-127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3816662" y="4081947"/>
            <a:ext cx="494676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t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돋움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모서리가 둥근 직사각형 15"/>
          <p:cNvSpPr/>
          <p:nvPr/>
        </p:nvSpPr>
        <p:spPr bwMode="auto">
          <a:xfrm>
            <a:off x="361950" y="2636912"/>
            <a:ext cx="8386514" cy="3960439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t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돋움체" pitchFamily="49" charset="-127"/>
            </a:endParaRPr>
          </a:p>
        </p:txBody>
      </p:sp>
      <p:sp>
        <p:nvSpPr>
          <p:cNvPr id="2" name="모서리가 둥근 직사각형 1"/>
          <p:cNvSpPr/>
          <p:nvPr/>
        </p:nvSpPr>
        <p:spPr bwMode="auto">
          <a:xfrm>
            <a:off x="361950" y="908720"/>
            <a:ext cx="8386514" cy="1512168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t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돋움체" pitchFamily="49" charset="-127"/>
            </a:endParaRPr>
          </a:p>
        </p:txBody>
      </p:sp>
      <p:sp>
        <p:nvSpPr>
          <p:cNvPr id="1128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ko-KR" altLang="ko-KR" sz="1100">
                <a:solidFill>
                  <a:srgbClr val="000000"/>
                </a:solidFill>
                <a:latin typeface="한양신명조"/>
              </a:rPr>
              <a:t> </a:t>
            </a:r>
            <a:r>
              <a:rPr lang="ko-KR" altLang="ko-KR" sz="1100">
                <a:solidFill>
                  <a:srgbClr val="000000"/>
                </a:solidFill>
              </a:rPr>
              <a:t> </a:t>
            </a:r>
            <a:endParaRPr lang="ko-KR" altLang="ko-KR"/>
          </a:p>
        </p:txBody>
      </p:sp>
      <p:sp>
        <p:nvSpPr>
          <p:cNvPr id="112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2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28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28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1" name="모서리가 둥근 직사각형 40"/>
          <p:cNvSpPr/>
          <p:nvPr/>
        </p:nvSpPr>
        <p:spPr bwMode="auto">
          <a:xfrm>
            <a:off x="630771" y="1561353"/>
            <a:ext cx="6192688" cy="571503"/>
          </a:xfrm>
          <a:prstGeom prst="roundRect">
            <a:avLst/>
          </a:prstGeom>
          <a:solidFill>
            <a:srgbClr val="92D05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eaLnBrk="0" fontAlgn="t" latinLnBrk="0" hangingPunct="0">
              <a:spcBef>
                <a:spcPct val="50000"/>
              </a:spcBef>
              <a:defRPr/>
            </a:pPr>
            <a:r>
              <a:rPr lang="en-US" altLang="ko-KR" dirty="0" smtClean="0">
                <a:solidFill>
                  <a:sysClr val="windowText" lastClr="000000"/>
                </a:solidFill>
                <a:latin typeface="HY헤드라인M" pitchFamily="18" charset="-127"/>
                <a:ea typeface="HY헤드라인M" pitchFamily="18" charset="-127"/>
              </a:rPr>
              <a:t>X3DTextureProjectorNode </a:t>
            </a:r>
            <a:r>
              <a:rPr lang="en-US" altLang="ko-KR" dirty="0">
                <a:solidFill>
                  <a:sysClr val="windowText" lastClr="000000"/>
                </a:solidFill>
                <a:latin typeface="HY헤드라인M" pitchFamily="18" charset="-127"/>
                <a:ea typeface="HY헤드라인M" pitchFamily="18" charset="-127"/>
              </a:rPr>
              <a:t>: X3DChildNode</a:t>
            </a:r>
            <a:endParaRPr lang="ko-KR" altLang="en-US" dirty="0">
              <a:solidFill>
                <a:sysClr val="windowText" lastClr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361950" y="142875"/>
            <a:ext cx="3702050" cy="361950"/>
          </a:xfrm>
          <a:prstGeom prst="rect">
            <a:avLst/>
          </a:prstGeom>
          <a:noFill/>
          <a:ln w="12699" algn="ctr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>
              <a:tabLst>
                <a:tab pos="8289925" algn="r"/>
              </a:tabLst>
            </a:pPr>
            <a:r>
              <a:rPr kumimoji="0" lang="en-US" altLang="ko-KR" sz="2200" b="1" dirty="0" smtClean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II. Proposed Nodes</a:t>
            </a:r>
            <a:endParaRPr kumimoji="0" lang="ko-KR" altLang="en-US" sz="2200" b="1" dirty="0">
              <a:solidFill>
                <a:srgbClr val="FFCC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4" name="모서리가 둥근 직사각형 13"/>
          <p:cNvSpPr/>
          <p:nvPr/>
        </p:nvSpPr>
        <p:spPr bwMode="auto">
          <a:xfrm>
            <a:off x="670564" y="3068960"/>
            <a:ext cx="7645851" cy="787527"/>
          </a:xfrm>
          <a:prstGeom prst="roundRect">
            <a:avLst/>
          </a:prstGeom>
          <a:solidFill>
            <a:srgbClr val="92D05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eaLnBrk="0" fontAlgn="t" latinLnBrk="0" hangingPunct="0">
              <a:spcBef>
                <a:spcPct val="50000"/>
              </a:spcBef>
              <a:defRPr/>
            </a:pPr>
            <a:r>
              <a:rPr lang="en-US" altLang="ko-KR" b="1" dirty="0" err="1" smtClean="0"/>
              <a:t>TextureProjectorPerspective</a:t>
            </a:r>
            <a:r>
              <a:rPr lang="en-US" altLang="ko-KR" b="1" dirty="0" smtClean="0"/>
              <a:t>:</a:t>
            </a:r>
            <a:r>
              <a:rPr lang="en-US" altLang="ko-KR" dirty="0">
                <a:solidFill>
                  <a:sysClr val="windowText" lastClr="000000"/>
                </a:solidFill>
                <a:latin typeface="HY헤드라인M" pitchFamily="18" charset="-127"/>
                <a:ea typeface="HY헤드라인M" pitchFamily="18" charset="-127"/>
              </a:rPr>
              <a:t> X3DTextureProjectorNode</a:t>
            </a:r>
            <a:endParaRPr lang="ko-KR" altLang="en-US" dirty="0" smtClean="0">
              <a:solidFill>
                <a:sysClr val="windowText" lastClr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 bwMode="auto">
          <a:xfrm>
            <a:off x="670565" y="4114577"/>
            <a:ext cx="7645850" cy="754583"/>
          </a:xfrm>
          <a:prstGeom prst="roundRect">
            <a:avLst/>
          </a:prstGeom>
          <a:solidFill>
            <a:srgbClr val="92D05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eaLnBrk="0" fontAlgn="t" latinLnBrk="0" hangingPunct="0">
              <a:spcBef>
                <a:spcPct val="50000"/>
              </a:spcBef>
              <a:defRPr/>
            </a:pPr>
            <a:endParaRPr lang="ko-KR" altLang="en-US" dirty="0">
              <a:solidFill>
                <a:sysClr val="windowText" lastClr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67544" y="1043856"/>
            <a:ext cx="3031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t" latinLnBrk="0" hangingPunct="0">
              <a:spcBef>
                <a:spcPct val="50000"/>
              </a:spcBef>
              <a:defRPr/>
            </a:pPr>
            <a:r>
              <a:rPr lang="en-US" altLang="ko-KR" dirty="0" smtClean="0">
                <a:solidFill>
                  <a:sysClr val="windowText" lastClr="000000"/>
                </a:solidFill>
                <a:latin typeface="HY헤드라인M" pitchFamily="18" charset="-127"/>
                <a:ea typeface="HY헤드라인M" pitchFamily="18" charset="-127"/>
              </a:rPr>
              <a:t>X3DTextureProjectorNode</a:t>
            </a:r>
            <a:endParaRPr lang="ko-KR" altLang="en-US" dirty="0">
              <a:solidFill>
                <a:sysClr val="windowText" lastClr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691100" y="4247799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t" latinLnBrk="0" hangingPunct="0">
              <a:spcBef>
                <a:spcPct val="50000"/>
              </a:spcBef>
              <a:defRPr/>
            </a:pPr>
            <a:r>
              <a:rPr lang="en-US" altLang="ko-KR" b="1" dirty="0" err="1"/>
              <a:t>TextureProjectorParallel</a:t>
            </a:r>
            <a:r>
              <a:rPr lang="en-US" altLang="ko-KR" dirty="0" smtClean="0">
                <a:solidFill>
                  <a:sysClr val="windowText" lastClr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dirty="0">
                <a:solidFill>
                  <a:sysClr val="windowText" lastClr="000000"/>
                </a:solidFill>
                <a:latin typeface="HY헤드라인M" pitchFamily="18" charset="-127"/>
                <a:ea typeface="HY헤드라인M" pitchFamily="18" charset="-127"/>
              </a:rPr>
              <a:t>: X3DTextureProjectorNode</a:t>
            </a:r>
            <a:endParaRPr lang="ko-KR" altLang="en-US" dirty="0">
              <a:solidFill>
                <a:sysClr val="windowText" lastClr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모서리가 둥근 직사각형 48"/>
          <p:cNvSpPr/>
          <p:nvPr/>
        </p:nvSpPr>
        <p:spPr bwMode="auto">
          <a:xfrm>
            <a:off x="539552" y="1714488"/>
            <a:ext cx="8237736" cy="4666840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0" fontAlgn="t" latinLnBrk="0" hangingPunct="0">
              <a:spcBef>
                <a:spcPct val="50000"/>
              </a:spcBef>
              <a:defRPr/>
            </a:pPr>
            <a:endParaRPr lang="ko-KR" altLang="en-US" sz="1200" dirty="0">
              <a:latin typeface="Arial" pitchFamily="34" charset="0"/>
              <a:ea typeface="돋움체" pitchFamily="49" charset="-127"/>
            </a:endParaRPr>
          </a:p>
        </p:txBody>
      </p:sp>
      <p:sp>
        <p:nvSpPr>
          <p:cNvPr id="1128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ko-KR" altLang="ko-KR" sz="1100">
                <a:solidFill>
                  <a:srgbClr val="000000"/>
                </a:solidFill>
                <a:latin typeface="한양신명조"/>
              </a:rPr>
              <a:t> </a:t>
            </a:r>
            <a:r>
              <a:rPr lang="ko-KR" altLang="ko-KR" sz="1100">
                <a:solidFill>
                  <a:srgbClr val="000000"/>
                </a:solidFill>
              </a:rPr>
              <a:t> </a:t>
            </a:r>
            <a:endParaRPr lang="ko-KR" altLang="ko-KR"/>
          </a:p>
        </p:txBody>
      </p:sp>
      <p:sp>
        <p:nvSpPr>
          <p:cNvPr id="112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2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28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28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0" name="Rectangle 21"/>
          <p:cNvSpPr txBox="1">
            <a:spLocks noChangeArrowheads="1"/>
          </p:cNvSpPr>
          <p:nvPr/>
        </p:nvSpPr>
        <p:spPr bwMode="auto">
          <a:xfrm>
            <a:off x="532566" y="1750206"/>
            <a:ext cx="8362950" cy="46311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en-US" altLang="ko-KR" sz="2000" b="1" dirty="0" smtClean="0"/>
              <a:t>X3DTextureProjectorNode</a:t>
            </a:r>
            <a:r>
              <a:rPr lang="en-US" altLang="ko-KR" sz="2000" dirty="0" smtClean="0"/>
              <a:t> : X3DChildNode{</a:t>
            </a:r>
            <a:endParaRPr lang="en-US" altLang="ko-KR" sz="2000" dirty="0"/>
          </a:p>
          <a:p>
            <a:pPr marL="457200" indent="-457200"/>
            <a:r>
              <a:rPr lang="en-US" altLang="ko-KR" sz="2000" dirty="0"/>
              <a:t>	</a:t>
            </a:r>
            <a:r>
              <a:rPr lang="en-US" altLang="ko-KR" sz="2000" dirty="0" err="1" smtClean="0"/>
              <a:t>SFNode</a:t>
            </a:r>
            <a:r>
              <a:rPr lang="en-US" altLang="ko-KR" sz="2000" dirty="0" smtClean="0"/>
              <a:t>	[</a:t>
            </a:r>
            <a:r>
              <a:rPr lang="en-US" altLang="ko-KR" sz="2000" dirty="0" err="1" smtClean="0"/>
              <a:t>in,out</a:t>
            </a:r>
            <a:r>
              <a:rPr lang="en-US" altLang="ko-KR" sz="2000" dirty="0" smtClean="0"/>
              <a:t>]	metadata		NULL 					[X3DMetadataObject]</a:t>
            </a:r>
          </a:p>
          <a:p>
            <a:pPr marL="457200" indent="-457200"/>
            <a:r>
              <a:rPr lang="en-US" altLang="ko-KR" sz="2000" dirty="0" smtClean="0"/>
              <a:t>	</a:t>
            </a:r>
            <a:r>
              <a:rPr lang="en-US" altLang="ko-KR" sz="2000" dirty="0" err="1" smtClean="0"/>
              <a:t>SFString</a:t>
            </a:r>
            <a:r>
              <a:rPr lang="en-US" altLang="ko-KR" sz="2000" dirty="0" smtClean="0"/>
              <a:t>	[</a:t>
            </a:r>
            <a:r>
              <a:rPr lang="en-US" altLang="ko-KR" sz="2000" dirty="0" err="1" smtClean="0"/>
              <a:t>in,out</a:t>
            </a:r>
            <a:r>
              <a:rPr lang="en-US" altLang="ko-KR" sz="2000" dirty="0" smtClean="0"/>
              <a:t>]	description 		“”</a:t>
            </a:r>
          </a:p>
          <a:p>
            <a:pPr marL="457200" indent="-457200"/>
            <a:r>
              <a:rPr lang="en-US" altLang="ko-KR" sz="2000" dirty="0" smtClean="0"/>
              <a:t>	SFVec3f	[</a:t>
            </a:r>
            <a:r>
              <a:rPr lang="en-US" altLang="ko-KR" sz="2000" dirty="0" err="1" smtClean="0"/>
              <a:t>in,out</a:t>
            </a:r>
            <a:r>
              <a:rPr lang="en-US" altLang="ko-KR" sz="2000" dirty="0" smtClean="0"/>
              <a:t>]	location		0 0 0 (-∞,∞)</a:t>
            </a:r>
          </a:p>
          <a:p>
            <a:pPr marL="457200" indent="-457200"/>
            <a:r>
              <a:rPr lang="en-US" altLang="ko-KR" sz="2000" dirty="0" smtClean="0"/>
              <a:t>	SFVec3f	[</a:t>
            </a:r>
            <a:r>
              <a:rPr lang="en-US" altLang="ko-KR" sz="2000" dirty="0" err="1" smtClean="0"/>
              <a:t>in,out</a:t>
            </a:r>
            <a:r>
              <a:rPr lang="en-US" altLang="ko-KR" sz="2000" dirty="0" smtClean="0"/>
              <a:t>]	direction	 	0 0 1 (-∞,∞)</a:t>
            </a:r>
          </a:p>
          <a:p>
            <a:pPr marL="457200" indent="-457200"/>
            <a:r>
              <a:rPr lang="en-US" altLang="ko-KR" sz="2000" dirty="0" smtClean="0"/>
              <a:t>	</a:t>
            </a:r>
            <a:r>
              <a:rPr lang="en-US" altLang="ko-KR" sz="2000" b="1" dirty="0" err="1" smtClean="0"/>
              <a:t>SFFloat</a:t>
            </a:r>
            <a:r>
              <a:rPr lang="en-US" altLang="ko-KR" sz="2000" b="1" dirty="0" smtClean="0"/>
              <a:t>	[out]		</a:t>
            </a:r>
            <a:r>
              <a:rPr lang="en-US" altLang="ko-KR" sz="2000" b="1" dirty="0" err="1" smtClean="0"/>
              <a:t>aspectRatio</a:t>
            </a:r>
            <a:r>
              <a:rPr lang="en-US" altLang="ko-KR" sz="2000" b="1" dirty="0" smtClean="0"/>
              <a:t>	</a:t>
            </a:r>
          </a:p>
          <a:p>
            <a:pPr marL="457200" indent="-457200"/>
            <a:r>
              <a:rPr lang="en-US" altLang="ko-KR" sz="2000" b="1" dirty="0" smtClean="0"/>
              <a:t>	</a:t>
            </a:r>
            <a:r>
              <a:rPr lang="en-US" altLang="ko-KR" sz="2000" b="1" dirty="0" err="1" smtClean="0"/>
              <a:t>SFFloat</a:t>
            </a:r>
            <a:r>
              <a:rPr lang="en-US" altLang="ko-KR" sz="2000" b="1" dirty="0" smtClean="0"/>
              <a:t>	[</a:t>
            </a:r>
            <a:r>
              <a:rPr lang="en-US" altLang="ko-KR" sz="2000" b="1" dirty="0" err="1" smtClean="0"/>
              <a:t>in,out</a:t>
            </a:r>
            <a:r>
              <a:rPr lang="en-US" altLang="ko-KR" sz="2000" b="1" dirty="0" smtClean="0"/>
              <a:t>]		</a:t>
            </a:r>
            <a:r>
              <a:rPr lang="en-US" altLang="ko-KR" sz="2000" b="1" dirty="0" err="1" smtClean="0"/>
              <a:t>nearDistance</a:t>
            </a:r>
            <a:r>
              <a:rPr lang="en-US" altLang="ko-KR" sz="2000" b="1" dirty="0" smtClean="0"/>
              <a:t>    	1</a:t>
            </a:r>
          </a:p>
          <a:p>
            <a:pPr marL="457200" indent="-457200"/>
            <a:r>
              <a:rPr lang="en-US" altLang="ko-KR" sz="2000" b="1" dirty="0" smtClean="0"/>
              <a:t>     	</a:t>
            </a:r>
            <a:r>
              <a:rPr lang="en-US" altLang="ko-KR" sz="2000" b="1" dirty="0" err="1" smtClean="0"/>
              <a:t>SFFloat</a:t>
            </a:r>
            <a:r>
              <a:rPr lang="en-US" altLang="ko-KR" sz="2000" b="1" dirty="0" smtClean="0"/>
              <a:t>	[</a:t>
            </a:r>
            <a:r>
              <a:rPr lang="en-US" altLang="ko-KR" sz="2000" b="1" dirty="0" err="1" smtClean="0"/>
              <a:t>in,out</a:t>
            </a:r>
            <a:r>
              <a:rPr lang="en-US" altLang="ko-KR" sz="2000" b="1" dirty="0" smtClean="0"/>
              <a:t>] 	</a:t>
            </a:r>
            <a:r>
              <a:rPr lang="en-US" altLang="ko-KR" sz="2000" b="1" dirty="0" err="1" smtClean="0"/>
              <a:t>farDistance</a:t>
            </a:r>
            <a:r>
              <a:rPr lang="en-US" altLang="ko-KR" sz="2000" b="1" dirty="0" smtClean="0"/>
              <a:t>      		10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pPr marL="457200" indent="-457200"/>
            <a:r>
              <a:rPr lang="en-US" altLang="ko-KR" sz="2000" dirty="0" smtClean="0"/>
              <a:t>	</a:t>
            </a:r>
            <a:r>
              <a:rPr lang="en-US" altLang="ko-KR" sz="2000" dirty="0" err="1" smtClean="0"/>
              <a:t>SFBool</a:t>
            </a:r>
            <a:r>
              <a:rPr lang="en-US" altLang="ko-KR" sz="2000" dirty="0" smtClean="0"/>
              <a:t>      	[</a:t>
            </a:r>
            <a:r>
              <a:rPr lang="en-US" altLang="ko-KR" sz="2000" dirty="0" err="1" smtClean="0"/>
              <a:t>in,out</a:t>
            </a:r>
            <a:r>
              <a:rPr lang="en-US" altLang="ko-KR" sz="2000" dirty="0" smtClean="0"/>
              <a:t>]           global			true</a:t>
            </a:r>
          </a:p>
          <a:p>
            <a:pPr marL="457200" indent="-457200"/>
            <a:r>
              <a:rPr lang="en-US" altLang="ko-KR" sz="2000" dirty="0" smtClean="0"/>
              <a:t>     	</a:t>
            </a:r>
            <a:r>
              <a:rPr lang="en-US" altLang="ko-KR" sz="2000" dirty="0" err="1" smtClean="0"/>
              <a:t>SFBool</a:t>
            </a:r>
            <a:r>
              <a:rPr lang="en-US" altLang="ko-KR" sz="2000" dirty="0" smtClean="0"/>
              <a:t>     	[</a:t>
            </a:r>
            <a:r>
              <a:rPr lang="en-US" altLang="ko-KR" sz="2000" dirty="0" err="1" smtClean="0"/>
              <a:t>in,out</a:t>
            </a:r>
            <a:r>
              <a:rPr lang="en-US" altLang="ko-KR" sz="2000" dirty="0" smtClean="0"/>
              <a:t>]           on			true</a:t>
            </a:r>
          </a:p>
          <a:p>
            <a:pPr marL="457200" indent="-457200"/>
            <a:r>
              <a:rPr lang="en-US" altLang="ko-KR" sz="2000" dirty="0" smtClean="0"/>
              <a:t>	</a:t>
            </a:r>
            <a:r>
              <a:rPr lang="en-US" altLang="ko-KR" sz="2000" dirty="0" err="1" smtClean="0"/>
              <a:t>SFNode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	[</a:t>
            </a:r>
            <a:r>
              <a:rPr lang="en-US" altLang="ko-KR" sz="2000" dirty="0" err="1"/>
              <a:t>in,out</a:t>
            </a:r>
            <a:r>
              <a:rPr lang="en-US" altLang="ko-KR" sz="2000" dirty="0"/>
              <a:t>] </a:t>
            </a:r>
            <a:r>
              <a:rPr lang="en-US" altLang="ko-KR" sz="2000" dirty="0" smtClean="0"/>
              <a:t>	texture </a:t>
            </a:r>
            <a:r>
              <a:rPr lang="en-US" altLang="ko-KR" sz="2000" dirty="0"/>
              <a:t>	NULL</a:t>
            </a:r>
          </a:p>
          <a:p>
            <a:pPr marL="457200" indent="-457200"/>
            <a:r>
              <a:rPr lang="en-US" altLang="ko-KR" sz="2000" dirty="0"/>
              <a:t>					</a:t>
            </a:r>
            <a:r>
              <a:rPr lang="en-US" altLang="ko-KR" sz="2000" dirty="0" smtClean="0"/>
              <a:t>[X3DTexture2DNode]</a:t>
            </a:r>
          </a:p>
          <a:p>
            <a:pPr marL="457200" indent="-457200"/>
            <a:r>
              <a:rPr lang="en-US" altLang="ko-KR" sz="2000" dirty="0"/>
              <a:t>}</a:t>
            </a:r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361950" y="142875"/>
            <a:ext cx="3702050" cy="361950"/>
          </a:xfrm>
          <a:prstGeom prst="rect">
            <a:avLst/>
          </a:prstGeom>
          <a:noFill/>
          <a:ln w="12699" algn="ctr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>
              <a:tabLst>
                <a:tab pos="8289925" algn="r"/>
              </a:tabLst>
            </a:pPr>
            <a:r>
              <a:rPr kumimoji="0" lang="en-US" altLang="ko-KR" sz="2200" b="1" dirty="0" smtClean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II. Proposed Nodes</a:t>
            </a:r>
            <a:endParaRPr kumimoji="0" lang="ko-KR" altLang="en-US" sz="2200" b="1" dirty="0">
              <a:solidFill>
                <a:srgbClr val="FFCC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" name="모서리가 둥근 직사각형 10"/>
          <p:cNvSpPr/>
          <p:nvPr/>
        </p:nvSpPr>
        <p:spPr bwMode="auto">
          <a:xfrm>
            <a:off x="467544" y="908720"/>
            <a:ext cx="5976664" cy="571503"/>
          </a:xfrm>
          <a:prstGeom prst="roundRect">
            <a:avLst/>
          </a:prstGeom>
          <a:solidFill>
            <a:srgbClr val="92D05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eaLnBrk="0" fontAlgn="t" latinLnBrk="0" hangingPunct="0">
              <a:spcBef>
                <a:spcPct val="50000"/>
              </a:spcBef>
              <a:defRPr/>
            </a:pPr>
            <a:r>
              <a:rPr lang="en-US" altLang="ko-KR" b="1" dirty="0" smtClean="0">
                <a:solidFill>
                  <a:srgbClr val="FF0000"/>
                </a:solidFill>
              </a:rPr>
              <a:t>X3DTextureProjectorNode</a:t>
            </a:r>
            <a:endParaRPr lang="ko-KR" altLang="en-US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27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디자인 사용자 지정">
  <a:themeElements>
    <a:clrScheme name="디자인 사용자 지정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디자인 사용자 지정">
      <a:majorFont>
        <a:latin typeface="HY견고딕"/>
        <a:ea typeface="HY견고딕"/>
        <a:cs typeface="굴림"/>
      </a:majorFont>
      <a:minorFont>
        <a:latin typeface="HY견고딕"/>
        <a:ea typeface="HY견고딕"/>
        <a:cs typeface="굴림"/>
      </a:minorFont>
    </a:fontScheme>
    <a:fmtScheme name="광선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75000"/>
          </a:schemeClr>
        </a:solidFill>
        <a:ln w="12700" cap="flat" cmpd="sng" algn="ctr">
          <a:solidFill>
            <a:schemeClr val="accent6">
              <a:lumMod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t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체" pitchFamily="49" charset="-127"/>
          </a:defRPr>
        </a:defPPr>
      </a:lstStyle>
    </a:spDef>
    <a:lnDef>
      <a:spPr bwMode="auto">
        <a:noFill/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디자인 사용자 지정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디자인 사용자 지정">
      <a:majorFont>
        <a:latin typeface="HY견고딕"/>
        <a:ea typeface="HY견고딕"/>
        <a:cs typeface="굴림"/>
      </a:majorFont>
      <a:minorFont>
        <a:latin typeface="HY견고딕"/>
        <a:ea typeface="HY견고딕"/>
        <a:cs typeface="굴림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ctr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견고딕" pitchFamily="18" charset="-127"/>
            <a:ea typeface="HY견고딕" pitchFamily="18" charset="-127"/>
            <a:cs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ctr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견고딕" pitchFamily="18" charset="-127"/>
            <a:ea typeface="HY견고딕" pitchFamily="18" charset="-127"/>
            <a:cs typeface="굴림" charset="-127"/>
          </a:defRPr>
        </a:defPPr>
      </a:lstStyle>
    </a:lnDef>
  </a:objectDefaults>
  <a:extraClrSchemeLst>
    <a:extraClrScheme>
      <a:clrScheme name="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디자인 사용자 지정">
  <a:themeElements>
    <a:clrScheme name="디자인 사용자 지정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디자인 사용자 지정">
      <a:majorFont>
        <a:latin typeface="HY견고딕"/>
        <a:ea typeface="HY견고딕"/>
        <a:cs typeface="굴림"/>
      </a:majorFont>
      <a:minorFont>
        <a:latin typeface="HY견고딕"/>
        <a:ea typeface="HY견고딕"/>
        <a:cs typeface="굴림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견고딕" pitchFamily="18" charset="-127"/>
            <a:ea typeface="HY견고딕" pitchFamily="18" charset="-127"/>
            <a:cs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견고딕" pitchFamily="18" charset="-127"/>
            <a:ea typeface="HY견고딕" pitchFamily="18" charset="-127"/>
            <a:cs typeface="굴림" pitchFamily="50" charset="-127"/>
          </a:defRPr>
        </a:defPPr>
      </a:lstStyle>
    </a:lnDef>
  </a:objectDefaults>
  <a:extraClrSchemeLst>
    <a:extraClrScheme>
      <a:clrScheme name="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33137</TotalTime>
  <Words>369</Words>
  <Application>Microsoft Office PowerPoint</Application>
  <PresentationFormat>On-screen Show (4:3)</PresentationFormat>
  <Paragraphs>241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35" baseType="lpstr">
      <vt:lpstr>바탕</vt:lpstr>
      <vt:lpstr>돋움체</vt:lpstr>
      <vt:lpstr>굴림</vt:lpstr>
      <vt:lpstr>맑은 고딕</vt:lpstr>
      <vt:lpstr>Arial</vt:lpstr>
      <vt:lpstr>Arial Black</vt:lpstr>
      <vt:lpstr>Century Gothic</vt:lpstr>
      <vt:lpstr>휴먼엑스포</vt:lpstr>
      <vt:lpstr>HY견고딕</vt:lpstr>
      <vt:lpstr>HY헤드라인M</vt:lpstr>
      <vt:lpstr>HY강B</vt:lpstr>
      <vt:lpstr>Tahoma</vt:lpstr>
      <vt:lpstr>Times New Roman</vt:lpstr>
      <vt:lpstr>Wingdings</vt:lpstr>
      <vt:lpstr>한양신명조</vt:lpstr>
      <vt:lpstr>디자인 사용자 지정</vt:lpstr>
      <vt:lpstr>1_디자인 사용자 지정</vt:lpstr>
      <vt:lpstr>4_디자인 사용자 지정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</vt:lpstr>
      <vt:lpstr>Example</vt:lpstr>
      <vt:lpstr>Example</vt:lpstr>
      <vt:lpstr>Example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atopcon</dc:creator>
  <cp:lastModifiedBy>Don Brutzman</cp:lastModifiedBy>
  <cp:revision>3003</cp:revision>
  <dcterms:created xsi:type="dcterms:W3CDTF">2008-09-04T01:14:14Z</dcterms:created>
  <dcterms:modified xsi:type="dcterms:W3CDTF">2015-11-12T01:25:46Z</dcterms:modified>
</cp:coreProperties>
</file>