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1" d="100"/>
          <a:sy n="81" d="100"/>
        </p:scale>
        <p:origin x="-288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0C205-250B-4568-84D0-38BFB37F438F}" type="datetimeFigureOut">
              <a:rPr lang="de-AT" smtClean="0"/>
              <a:t>28.10.2017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7ECEA-8B5E-4FF9-8644-850C97F18C4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87224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0C205-250B-4568-84D0-38BFB37F438F}" type="datetimeFigureOut">
              <a:rPr lang="de-AT" smtClean="0"/>
              <a:t>28.10.2017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7ECEA-8B5E-4FF9-8644-850C97F18C4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8621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0C205-250B-4568-84D0-38BFB37F438F}" type="datetimeFigureOut">
              <a:rPr lang="de-AT" smtClean="0"/>
              <a:t>28.10.2017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7ECEA-8B5E-4FF9-8644-850C97F18C4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65763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0C205-250B-4568-84D0-38BFB37F438F}" type="datetimeFigureOut">
              <a:rPr lang="de-AT" smtClean="0"/>
              <a:t>28.10.2017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7ECEA-8B5E-4FF9-8644-850C97F18C4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96341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0C205-250B-4568-84D0-38BFB37F438F}" type="datetimeFigureOut">
              <a:rPr lang="de-AT" smtClean="0"/>
              <a:t>28.10.2017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7ECEA-8B5E-4FF9-8644-850C97F18C4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4882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0C205-250B-4568-84D0-38BFB37F438F}" type="datetimeFigureOut">
              <a:rPr lang="de-AT" smtClean="0"/>
              <a:t>28.10.2017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7ECEA-8B5E-4FF9-8644-850C97F18C4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43879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0C205-250B-4568-84D0-38BFB37F438F}" type="datetimeFigureOut">
              <a:rPr lang="de-AT" smtClean="0"/>
              <a:t>28.10.2017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7ECEA-8B5E-4FF9-8644-850C97F18C4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42489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0C205-250B-4568-84D0-38BFB37F438F}" type="datetimeFigureOut">
              <a:rPr lang="de-AT" smtClean="0"/>
              <a:t>28.10.2017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7ECEA-8B5E-4FF9-8644-850C97F18C4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69790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0C205-250B-4568-84D0-38BFB37F438F}" type="datetimeFigureOut">
              <a:rPr lang="de-AT" smtClean="0"/>
              <a:t>28.10.2017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7ECEA-8B5E-4FF9-8644-850C97F18C4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8748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0C205-250B-4568-84D0-38BFB37F438F}" type="datetimeFigureOut">
              <a:rPr lang="de-AT" smtClean="0"/>
              <a:t>28.10.2017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7ECEA-8B5E-4FF9-8644-850C97F18C4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513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0C205-250B-4568-84D0-38BFB37F438F}" type="datetimeFigureOut">
              <a:rPr lang="de-AT" smtClean="0"/>
              <a:t>28.10.2017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7ECEA-8B5E-4FF9-8644-850C97F18C4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4914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0C205-250B-4568-84D0-38BFB37F438F}" type="datetimeFigureOut">
              <a:rPr lang="de-AT" smtClean="0"/>
              <a:t>28.10.2017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7ECEA-8B5E-4FF9-8644-850C97F18C4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9837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areasharpa.files.wordpress.com/2016/06/smuos_03_sema_2016_06_11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b3d.org/x3d/content/examples/Basic/Networking/NetworkSensorConnectionNodes.html" TargetMode="External"/><Relationship Id="rId2" Type="http://schemas.openxmlformats.org/officeDocument/2006/relationships/hyperlink" Target="http://www.web3d.org/x3d/content/examples/Basic/Networking/NetworkSensorConnectionPrototypesIndex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eb3d.org/x3d/content/examples/Basic/Networkin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Simple Multiuser Scenes</a:t>
            </a:r>
            <a:br>
              <a:rPr lang="de-AT" dirty="0"/>
            </a:br>
            <a:r>
              <a:rPr lang="de-AT" dirty="0" err="1"/>
              <a:t>for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3D Web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 err="1"/>
              <a:t>Experiences</a:t>
            </a:r>
            <a:r>
              <a:rPr lang="de-AT" dirty="0"/>
              <a:t> </a:t>
            </a:r>
            <a:r>
              <a:rPr lang="de-AT" dirty="0" err="1"/>
              <a:t>with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Network Sensor / </a:t>
            </a:r>
            <a:r>
              <a:rPr lang="de-AT" dirty="0" err="1" smtClean="0"/>
              <a:t>EventStreamSensor</a:t>
            </a:r>
            <a:endParaRPr lang="de-AT" dirty="0" smtClean="0"/>
          </a:p>
          <a:p>
            <a:r>
              <a:rPr lang="de-AT" dirty="0" err="1" smtClean="0"/>
              <a:t>By</a:t>
            </a:r>
            <a:r>
              <a:rPr lang="de-AT" dirty="0" smtClean="0"/>
              <a:t> an </a:t>
            </a:r>
            <a:r>
              <a:rPr lang="de-AT" dirty="0" err="1" smtClean="0"/>
              <a:t>anonymous</a:t>
            </a:r>
            <a:r>
              <a:rPr lang="de-AT" dirty="0" smtClean="0"/>
              <a:t> </a:t>
            </a:r>
            <a:r>
              <a:rPr lang="de-AT" dirty="0" err="1" smtClean="0"/>
              <a:t>member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X3D Community</a:t>
            </a:r>
          </a:p>
          <a:p>
            <a:r>
              <a:rPr lang="de-AT" dirty="0" smtClean="0"/>
              <a:t>x3d-public@web3d.org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53791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Use</a:t>
            </a:r>
            <a:r>
              <a:rPr lang="de-AT" dirty="0"/>
              <a:t> Case (4) – </a:t>
            </a:r>
            <a:r>
              <a:rPr lang="de-AT" sz="4000" dirty="0"/>
              <a:t>Client Side </a:t>
            </a:r>
            <a:r>
              <a:rPr lang="de-AT" sz="4000" dirty="0" err="1"/>
              <a:t>Calculations</a:t>
            </a:r>
            <a:endParaRPr lang="de-AT" dirty="0"/>
          </a:p>
        </p:txBody>
      </p:sp>
      <p:cxnSp>
        <p:nvCxnSpPr>
          <p:cNvPr id="5" name="Gerader Verbinder 4"/>
          <p:cNvCxnSpPr/>
          <p:nvPr/>
        </p:nvCxnSpPr>
        <p:spPr>
          <a:xfrm flipH="1">
            <a:off x="2347545" y="2479431"/>
            <a:ext cx="1" cy="3949944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1902552" y="1956211"/>
            <a:ext cx="8899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800" dirty="0"/>
              <a:t>PSI 1</a:t>
            </a:r>
          </a:p>
        </p:txBody>
      </p:sp>
      <p:cxnSp>
        <p:nvCxnSpPr>
          <p:cNvPr id="7" name="Gerader Verbinder 6"/>
          <p:cNvCxnSpPr/>
          <p:nvPr/>
        </p:nvCxnSpPr>
        <p:spPr>
          <a:xfrm flipH="1">
            <a:off x="9500819" y="2479431"/>
            <a:ext cx="2" cy="4045194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8858249" y="1956211"/>
            <a:ext cx="2905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800" dirty="0"/>
              <a:t>PSI 2 (</a:t>
            </a:r>
            <a:r>
              <a:rPr lang="de-AT" sz="2800" dirty="0" err="1"/>
              <a:t>controller</a:t>
            </a:r>
            <a:r>
              <a:rPr lang="de-AT" sz="2800" dirty="0"/>
              <a:t>)</a:t>
            </a:r>
          </a:p>
        </p:txBody>
      </p:sp>
      <p:cxnSp>
        <p:nvCxnSpPr>
          <p:cNvPr id="9" name="Gerader Verbinder 8"/>
          <p:cNvCxnSpPr/>
          <p:nvPr/>
        </p:nvCxnSpPr>
        <p:spPr>
          <a:xfrm>
            <a:off x="5924183" y="2479431"/>
            <a:ext cx="17584" cy="3949944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5645124" y="1956211"/>
            <a:ext cx="5405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800" dirty="0"/>
              <a:t>CS</a:t>
            </a:r>
          </a:p>
        </p:txBody>
      </p:sp>
      <p:cxnSp>
        <p:nvCxnSpPr>
          <p:cNvPr id="12" name="Gerade Verbindung mit Pfeil 11"/>
          <p:cNvCxnSpPr/>
          <p:nvPr/>
        </p:nvCxnSpPr>
        <p:spPr>
          <a:xfrm>
            <a:off x="2356338" y="3009900"/>
            <a:ext cx="3576637" cy="64770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3231193" y="2825234"/>
            <a:ext cx="1873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err="1"/>
              <a:t>ff_changeRequest</a:t>
            </a:r>
            <a:endParaRPr lang="de-AT" dirty="0"/>
          </a:p>
        </p:txBody>
      </p:sp>
      <p:sp>
        <p:nvSpPr>
          <p:cNvPr id="14" name="Textfeld 13"/>
          <p:cNvSpPr txBox="1"/>
          <p:nvPr/>
        </p:nvSpPr>
        <p:spPr>
          <a:xfrm>
            <a:off x="7247060" y="3753752"/>
            <a:ext cx="1873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err="1"/>
              <a:t>changeRequest_ff</a:t>
            </a:r>
            <a:endParaRPr lang="de-AT" dirty="0"/>
          </a:p>
        </p:txBody>
      </p:sp>
      <p:cxnSp>
        <p:nvCxnSpPr>
          <p:cNvPr id="15" name="Gerade Verbindung mit Pfeil 14"/>
          <p:cNvCxnSpPr/>
          <p:nvPr/>
        </p:nvCxnSpPr>
        <p:spPr>
          <a:xfrm>
            <a:off x="5915390" y="3864219"/>
            <a:ext cx="3576637" cy="64770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/>
          <p:nvPr/>
        </p:nvCxnSpPr>
        <p:spPr>
          <a:xfrm flipH="1">
            <a:off x="5915389" y="4749705"/>
            <a:ext cx="3576637" cy="64770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7142928" y="4622386"/>
            <a:ext cx="1040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err="1"/>
              <a:t>set_state</a:t>
            </a:r>
            <a:endParaRPr lang="de-AT" dirty="0"/>
          </a:p>
        </p:txBody>
      </p:sp>
      <p:sp>
        <p:nvSpPr>
          <p:cNvPr id="3" name="Legende: mit gebogener Linie 2"/>
          <p:cNvSpPr/>
          <p:nvPr/>
        </p:nvSpPr>
        <p:spPr>
          <a:xfrm>
            <a:off x="10074238" y="2838899"/>
            <a:ext cx="1364339" cy="1237856"/>
          </a:xfrm>
          <a:prstGeom prst="borderCallout2">
            <a:avLst>
              <a:gd name="adj1" fmla="val 23367"/>
              <a:gd name="adj2" fmla="val 1440"/>
              <a:gd name="adj3" fmla="val 31831"/>
              <a:gd name="adj4" fmla="val -25045"/>
              <a:gd name="adj5" fmla="val 154821"/>
              <a:gd name="adj6" fmla="val -40383"/>
            </a:avLst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>
                <a:solidFill>
                  <a:schemeClr val="tx1"/>
                </a:solidFill>
              </a:rPr>
              <a:t>Client Side </a:t>
            </a:r>
            <a:r>
              <a:rPr lang="de-AT" dirty="0" err="1">
                <a:solidFill>
                  <a:schemeClr val="tx1"/>
                </a:solidFill>
              </a:rPr>
              <a:t>Calculation</a:t>
            </a:r>
            <a:endParaRPr lang="de-AT" dirty="0">
              <a:solidFill>
                <a:schemeClr val="tx1"/>
              </a:solidFill>
            </a:endParaRPr>
          </a:p>
        </p:txBody>
      </p:sp>
      <p:cxnSp>
        <p:nvCxnSpPr>
          <p:cNvPr id="18" name="Gerade Verbindung mit Pfeil 17"/>
          <p:cNvCxnSpPr/>
          <p:nvPr/>
        </p:nvCxnSpPr>
        <p:spPr>
          <a:xfrm>
            <a:off x="5964564" y="5572857"/>
            <a:ext cx="3576637" cy="64770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/>
        </p:nvSpPr>
        <p:spPr>
          <a:xfrm>
            <a:off x="7504878" y="5486345"/>
            <a:ext cx="1556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err="1"/>
              <a:t>state_changed</a:t>
            </a:r>
            <a:endParaRPr lang="de-AT" dirty="0"/>
          </a:p>
        </p:txBody>
      </p:sp>
      <p:cxnSp>
        <p:nvCxnSpPr>
          <p:cNvPr id="21" name="Gerade Verbindung mit Pfeil 20"/>
          <p:cNvCxnSpPr/>
          <p:nvPr/>
        </p:nvCxnSpPr>
        <p:spPr>
          <a:xfrm flipH="1">
            <a:off x="2343149" y="5589540"/>
            <a:ext cx="3576637" cy="64770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feld 21"/>
          <p:cNvSpPr txBox="1"/>
          <p:nvPr/>
        </p:nvSpPr>
        <p:spPr>
          <a:xfrm>
            <a:off x="3298370" y="5412846"/>
            <a:ext cx="1556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err="1"/>
              <a:t>state_changed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463394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Use</a:t>
            </a:r>
            <a:r>
              <a:rPr lang="de-AT" dirty="0"/>
              <a:t> Case (4) – Assessment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Client Side </a:t>
            </a:r>
            <a:r>
              <a:rPr lang="de-AT" dirty="0" err="1"/>
              <a:t>Calculations</a:t>
            </a:r>
            <a:r>
              <a:rPr lang="de-AT" dirty="0"/>
              <a:t> </a:t>
            </a:r>
            <a:r>
              <a:rPr lang="de-AT" dirty="0" err="1"/>
              <a:t>can</a:t>
            </a:r>
            <a:r>
              <a:rPr lang="de-AT" dirty="0"/>
              <a:t> </a:t>
            </a:r>
            <a:r>
              <a:rPr lang="de-AT" dirty="0" err="1"/>
              <a:t>be</a:t>
            </a:r>
            <a:r>
              <a:rPr lang="de-AT" dirty="0"/>
              <a:t> </a:t>
            </a:r>
            <a:r>
              <a:rPr lang="de-AT" dirty="0" err="1"/>
              <a:t>implemented</a:t>
            </a:r>
            <a:r>
              <a:rPr lang="de-AT" dirty="0"/>
              <a:t> „on top“ </a:t>
            </a:r>
            <a:r>
              <a:rPr lang="de-AT" dirty="0" err="1"/>
              <a:t>of</a:t>
            </a:r>
            <a:r>
              <a:rPr lang="de-AT" dirty="0"/>
              <a:t> X3D</a:t>
            </a:r>
          </a:p>
          <a:p>
            <a:r>
              <a:rPr lang="de-AT" dirty="0" err="1"/>
              <a:t>Very</a:t>
            </a:r>
            <a:r>
              <a:rPr lang="de-AT" dirty="0"/>
              <a:t> flexible </a:t>
            </a:r>
            <a:r>
              <a:rPr lang="de-AT" dirty="0" err="1"/>
              <a:t>and</a:t>
            </a:r>
            <a:r>
              <a:rPr lang="de-AT" dirty="0"/>
              <a:t> extensible</a:t>
            </a:r>
          </a:p>
          <a:p>
            <a:r>
              <a:rPr lang="de-AT" dirty="0" err="1"/>
              <a:t>It‘s</a:t>
            </a:r>
            <a:r>
              <a:rPr lang="de-AT" dirty="0"/>
              <a:t> </a:t>
            </a:r>
            <a:r>
              <a:rPr lang="de-AT" dirty="0" err="1"/>
              <a:t>rather</a:t>
            </a:r>
            <a:r>
              <a:rPr lang="de-AT" dirty="0"/>
              <a:t> </a:t>
            </a:r>
            <a:r>
              <a:rPr lang="de-AT" dirty="0" err="1"/>
              <a:t>complex</a:t>
            </a:r>
            <a:r>
              <a:rPr lang="de-AT" dirty="0"/>
              <a:t> – a </a:t>
            </a:r>
            <a:r>
              <a:rPr lang="de-AT" dirty="0" err="1"/>
              <a:t>controller</a:t>
            </a:r>
            <a:r>
              <a:rPr lang="de-AT" dirty="0"/>
              <a:t> </a:t>
            </a:r>
            <a:r>
              <a:rPr lang="de-AT" dirty="0" err="1"/>
              <a:t>role</a:t>
            </a:r>
            <a:r>
              <a:rPr lang="de-AT" dirty="0"/>
              <a:t> must </a:t>
            </a:r>
            <a:r>
              <a:rPr lang="de-AT" dirty="0" err="1"/>
              <a:t>be</a:t>
            </a:r>
            <a:r>
              <a:rPr lang="de-AT" dirty="0"/>
              <a:t> </a:t>
            </a:r>
            <a:r>
              <a:rPr lang="de-AT" dirty="0" err="1"/>
              <a:t>defined</a:t>
            </a:r>
            <a:r>
              <a:rPr lang="de-AT" dirty="0"/>
              <a:t>/</a:t>
            </a:r>
            <a:r>
              <a:rPr lang="de-AT" dirty="0" err="1"/>
              <a:t>maintained</a:t>
            </a:r>
            <a:endParaRPr lang="de-AT" dirty="0"/>
          </a:p>
          <a:p>
            <a:r>
              <a:rPr lang="de-AT" dirty="0"/>
              <a:t>More </a:t>
            </a:r>
            <a:r>
              <a:rPr lang="de-AT" dirty="0" err="1"/>
              <a:t>network</a:t>
            </a:r>
            <a:r>
              <a:rPr lang="de-AT" dirty="0"/>
              <a:t> </a:t>
            </a:r>
            <a:r>
              <a:rPr lang="de-AT" dirty="0" err="1"/>
              <a:t>traffic</a:t>
            </a:r>
            <a:endParaRPr lang="de-AT" dirty="0"/>
          </a:p>
          <a:p>
            <a:r>
              <a:rPr lang="de-AT" dirty="0"/>
              <a:t>Response </a:t>
            </a:r>
            <a:r>
              <a:rPr lang="de-AT" dirty="0" err="1"/>
              <a:t>times</a:t>
            </a:r>
            <a:r>
              <a:rPr lang="de-AT" dirty="0"/>
              <a:t> (</a:t>
            </a:r>
            <a:r>
              <a:rPr lang="de-AT" dirty="0" err="1"/>
              <a:t>approx</a:t>
            </a:r>
            <a:r>
              <a:rPr lang="de-AT" dirty="0"/>
              <a:t>. double time </a:t>
            </a:r>
            <a:r>
              <a:rPr lang="de-AT" dirty="0" err="1"/>
              <a:t>of</a:t>
            </a:r>
            <a:r>
              <a:rPr lang="de-AT" dirty="0"/>
              <a:t> Server </a:t>
            </a:r>
            <a:r>
              <a:rPr lang="de-AT" dirty="0" err="1"/>
              <a:t>Based</a:t>
            </a:r>
            <a:r>
              <a:rPr lang="de-AT" dirty="0"/>
              <a:t> </a:t>
            </a:r>
            <a:r>
              <a:rPr lang="de-AT" dirty="0" err="1"/>
              <a:t>Calculations</a:t>
            </a:r>
            <a:r>
              <a:rPr lang="de-AT" dirty="0"/>
              <a:t>)</a:t>
            </a:r>
          </a:p>
          <a:p>
            <a:r>
              <a:rPr lang="de-AT" dirty="0"/>
              <a:t>Paper </a:t>
            </a:r>
            <a:r>
              <a:rPr lang="de-AT" dirty="0" err="1"/>
              <a:t>with</a:t>
            </a:r>
            <a:r>
              <a:rPr lang="de-AT" dirty="0"/>
              <a:t> </a:t>
            </a:r>
            <a:r>
              <a:rPr lang="de-AT" dirty="0" err="1"/>
              <a:t>Required</a:t>
            </a:r>
            <a:r>
              <a:rPr lang="de-AT" dirty="0"/>
              <a:t> </a:t>
            </a:r>
            <a:r>
              <a:rPr lang="de-AT" dirty="0" err="1"/>
              <a:t>Extensions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Network Sensor </a:t>
            </a:r>
            <a:r>
              <a:rPr lang="de-AT" dirty="0" err="1"/>
              <a:t>Node</a:t>
            </a:r>
            <a:r>
              <a:rPr lang="de-AT" dirty="0"/>
              <a:t>:</a:t>
            </a:r>
            <a:br>
              <a:rPr lang="de-AT" dirty="0"/>
            </a:br>
            <a:r>
              <a:rPr lang="de-AT" dirty="0"/>
              <a:t/>
            </a:r>
            <a:br>
              <a:rPr lang="de-AT" dirty="0"/>
            </a:br>
            <a:r>
              <a:rPr lang="de-AT" sz="2000" dirty="0"/>
              <a:t>This </a:t>
            </a:r>
            <a:r>
              <a:rPr lang="de-AT" sz="2000" dirty="0" err="1"/>
              <a:t>paper</a:t>
            </a:r>
            <a:r>
              <a:rPr lang="de-AT" sz="2000" dirty="0"/>
              <a:t> </a:t>
            </a:r>
            <a:r>
              <a:rPr lang="de-AT" sz="2000" dirty="0" err="1"/>
              <a:t>is</a:t>
            </a:r>
            <a:r>
              <a:rPr lang="de-AT" sz="2000" dirty="0"/>
              <a:t> </a:t>
            </a:r>
            <a:r>
              <a:rPr lang="de-AT" sz="2000" dirty="0" err="1"/>
              <a:t>from</a:t>
            </a:r>
            <a:r>
              <a:rPr lang="de-AT" sz="2000" dirty="0"/>
              <a:t> </a:t>
            </a:r>
            <a:r>
              <a:rPr lang="de-AT" sz="2000" dirty="0" err="1"/>
              <a:t>January</a:t>
            </a:r>
            <a:r>
              <a:rPr lang="de-AT" sz="2000" dirty="0"/>
              <a:t> 2014, </a:t>
            </a:r>
            <a:r>
              <a:rPr lang="de-AT" sz="2000" dirty="0" err="1"/>
              <a:t>it</a:t>
            </a:r>
            <a:r>
              <a:rPr lang="de-AT" sz="2000" dirty="0"/>
              <a:t> </a:t>
            </a:r>
            <a:r>
              <a:rPr lang="de-AT" sz="2000" dirty="0" err="1"/>
              <a:t>contains</a:t>
            </a:r>
            <a:r>
              <a:rPr lang="de-AT" sz="2000" dirty="0"/>
              <a:t> </a:t>
            </a:r>
            <a:r>
              <a:rPr lang="de-AT" sz="2000" dirty="0" err="1"/>
              <a:t>broken</a:t>
            </a:r>
            <a:r>
              <a:rPr lang="de-AT" sz="2000" dirty="0"/>
              <a:t> links!!!</a:t>
            </a:r>
            <a:br>
              <a:rPr lang="de-AT" sz="2000" dirty="0"/>
            </a:br>
            <a:r>
              <a:rPr lang="de-AT" sz="2000" dirty="0">
                <a:hlinkClick r:id="rId2"/>
              </a:rPr>
              <a:t>https://areasharpa.files.wordpress.com/2016/06/smuos_03_sema_2016_06_11.pdf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038796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Problem – </a:t>
            </a:r>
            <a:r>
              <a:rPr lang="de-AT" dirty="0" err="1"/>
              <a:t>Collision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Stream </a:t>
            </a:r>
            <a:r>
              <a:rPr lang="de-AT" dirty="0" err="1"/>
              <a:t>Names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err="1"/>
              <a:t>Assuming</a:t>
            </a:r>
            <a:r>
              <a:rPr lang="de-AT" dirty="0"/>
              <a:t>: A </a:t>
            </a:r>
            <a:r>
              <a:rPr lang="de-AT" dirty="0" err="1"/>
              <a:t>scene</a:t>
            </a:r>
            <a:r>
              <a:rPr lang="de-AT" dirty="0"/>
              <a:t> </a:t>
            </a:r>
            <a:r>
              <a:rPr lang="de-AT" dirty="0" err="1"/>
              <a:t>uses</a:t>
            </a:r>
            <a:r>
              <a:rPr lang="de-AT" dirty="0"/>
              <a:t> </a:t>
            </a:r>
            <a:r>
              <a:rPr lang="de-AT" dirty="0" err="1"/>
              <a:t>two</a:t>
            </a:r>
            <a:r>
              <a:rPr lang="de-AT" dirty="0"/>
              <a:t> </a:t>
            </a:r>
            <a:r>
              <a:rPr lang="de-AT" dirty="0" err="1"/>
              <a:t>models</a:t>
            </a:r>
            <a:endParaRPr lang="de-AT" dirty="0"/>
          </a:p>
          <a:p>
            <a:r>
              <a:rPr lang="de-AT" dirty="0"/>
              <a:t>Model A </a:t>
            </a:r>
            <a:r>
              <a:rPr lang="de-AT" dirty="0" err="1"/>
              <a:t>from</a:t>
            </a:r>
            <a:r>
              <a:rPr lang="de-AT" dirty="0"/>
              <a:t> </a:t>
            </a:r>
            <a:r>
              <a:rPr lang="de-AT" dirty="0" err="1"/>
              <a:t>Author</a:t>
            </a:r>
            <a:r>
              <a:rPr lang="de-AT" dirty="0"/>
              <a:t> A</a:t>
            </a:r>
          </a:p>
          <a:p>
            <a:r>
              <a:rPr lang="de-AT" dirty="0"/>
              <a:t>Model B </a:t>
            </a:r>
            <a:r>
              <a:rPr lang="de-AT" dirty="0" err="1"/>
              <a:t>from</a:t>
            </a:r>
            <a:r>
              <a:rPr lang="de-AT" dirty="0"/>
              <a:t> </a:t>
            </a:r>
            <a:r>
              <a:rPr lang="de-AT" dirty="0" err="1"/>
              <a:t>Author</a:t>
            </a:r>
            <a:r>
              <a:rPr lang="de-AT" dirty="0"/>
              <a:t> B</a:t>
            </a:r>
          </a:p>
          <a:p>
            <a:r>
              <a:rPr lang="de-AT" dirty="0"/>
              <a:t>Model A </a:t>
            </a:r>
            <a:r>
              <a:rPr lang="de-AT" dirty="0" err="1"/>
              <a:t>contains</a:t>
            </a:r>
            <a:r>
              <a:rPr lang="de-AT" dirty="0"/>
              <a:t> a Network Sensor </a:t>
            </a:r>
            <a:r>
              <a:rPr lang="de-AT" dirty="0" err="1"/>
              <a:t>that</a:t>
            </a:r>
            <a:r>
              <a:rPr lang="de-AT" dirty="0"/>
              <a:t> </a:t>
            </a:r>
            <a:r>
              <a:rPr lang="de-AT" dirty="0" err="1"/>
              <a:t>uses</a:t>
            </a:r>
            <a:r>
              <a:rPr lang="de-AT" dirty="0"/>
              <a:t> </a:t>
            </a:r>
            <a:r>
              <a:rPr lang="de-AT" dirty="0" err="1"/>
              <a:t>streamName</a:t>
            </a:r>
            <a:r>
              <a:rPr lang="de-AT" dirty="0"/>
              <a:t> = „123“</a:t>
            </a:r>
          </a:p>
          <a:p>
            <a:r>
              <a:rPr lang="de-AT" dirty="0"/>
              <a:t>Model B </a:t>
            </a:r>
            <a:r>
              <a:rPr lang="de-AT" dirty="0" err="1"/>
              <a:t>contains</a:t>
            </a:r>
            <a:r>
              <a:rPr lang="de-AT" dirty="0"/>
              <a:t> a Network Sensor </a:t>
            </a:r>
            <a:r>
              <a:rPr lang="de-AT" dirty="0" err="1"/>
              <a:t>that</a:t>
            </a:r>
            <a:r>
              <a:rPr lang="de-AT" dirty="0"/>
              <a:t> </a:t>
            </a:r>
            <a:r>
              <a:rPr lang="de-AT" dirty="0" err="1"/>
              <a:t>uses</a:t>
            </a:r>
            <a:r>
              <a:rPr lang="de-AT" dirty="0"/>
              <a:t> </a:t>
            </a:r>
            <a:r>
              <a:rPr lang="de-AT" dirty="0" err="1"/>
              <a:t>streamName</a:t>
            </a:r>
            <a:r>
              <a:rPr lang="de-AT" dirty="0"/>
              <a:t> = „123“</a:t>
            </a:r>
          </a:p>
          <a:p>
            <a:endParaRPr lang="de-AT" dirty="0"/>
          </a:p>
          <a:p>
            <a:r>
              <a:rPr lang="de-AT" u="sng" dirty="0">
                <a:solidFill>
                  <a:srgbClr val="FF0000"/>
                </a:solidFill>
                <a:sym typeface="Wingdings" panose="05000000000000000000" pitchFamily="2" charset="2"/>
              </a:rPr>
              <a:t> The </a:t>
            </a:r>
            <a:r>
              <a:rPr lang="de-AT" u="sng" dirty="0" err="1">
                <a:solidFill>
                  <a:srgbClr val="FF0000"/>
                </a:solidFill>
                <a:sym typeface="Wingdings" panose="05000000000000000000" pitchFamily="2" charset="2"/>
              </a:rPr>
              <a:t>network</a:t>
            </a:r>
            <a:r>
              <a:rPr lang="de-AT" u="sng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de-AT" u="sng" dirty="0" err="1">
                <a:solidFill>
                  <a:srgbClr val="FF0000"/>
                </a:solidFill>
                <a:sym typeface="Wingdings" panose="05000000000000000000" pitchFamily="2" charset="2"/>
              </a:rPr>
              <a:t>traffic</a:t>
            </a:r>
            <a:r>
              <a:rPr lang="de-AT" u="sng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de-AT" u="sng" dirty="0" err="1">
                <a:solidFill>
                  <a:srgbClr val="FF0000"/>
                </a:solidFill>
                <a:sym typeface="Wingdings" panose="05000000000000000000" pitchFamily="2" charset="2"/>
              </a:rPr>
              <a:t>of</a:t>
            </a:r>
            <a:r>
              <a:rPr lang="de-AT" u="sng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de-AT" u="sng" dirty="0" err="1">
                <a:solidFill>
                  <a:srgbClr val="FF0000"/>
                </a:solidFill>
                <a:sym typeface="Wingdings" panose="05000000000000000000" pitchFamily="2" charset="2"/>
              </a:rPr>
              <a:t>both</a:t>
            </a:r>
            <a:r>
              <a:rPr lang="de-AT" u="sng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de-AT" u="sng" dirty="0" err="1">
                <a:solidFill>
                  <a:srgbClr val="FF0000"/>
                </a:solidFill>
                <a:sym typeface="Wingdings" panose="05000000000000000000" pitchFamily="2" charset="2"/>
              </a:rPr>
              <a:t>models</a:t>
            </a:r>
            <a:r>
              <a:rPr lang="de-AT" u="sng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de-AT" u="sng" dirty="0" err="1">
                <a:solidFill>
                  <a:srgbClr val="FF0000"/>
                </a:solidFill>
                <a:sym typeface="Wingdings" panose="05000000000000000000" pitchFamily="2" charset="2"/>
              </a:rPr>
              <a:t>cannot</a:t>
            </a:r>
            <a:r>
              <a:rPr lang="de-AT" u="sng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de-AT" u="sng" dirty="0" err="1">
                <a:solidFill>
                  <a:srgbClr val="FF0000"/>
                </a:solidFill>
                <a:sym typeface="Wingdings" panose="05000000000000000000" pitchFamily="2" charset="2"/>
              </a:rPr>
              <a:t>be</a:t>
            </a:r>
            <a:r>
              <a:rPr lang="de-AT" u="sng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de-AT" u="sng" dirty="0" err="1">
                <a:solidFill>
                  <a:srgbClr val="FF0000"/>
                </a:solidFill>
                <a:sym typeface="Wingdings" panose="05000000000000000000" pitchFamily="2" charset="2"/>
              </a:rPr>
              <a:t>separated</a:t>
            </a:r>
            <a:r>
              <a:rPr lang="de-AT" u="sng" dirty="0">
                <a:solidFill>
                  <a:srgbClr val="FF0000"/>
                </a:solidFill>
                <a:sym typeface="Wingdings" panose="05000000000000000000" pitchFamily="2" charset="2"/>
              </a:rPr>
              <a:t> at </a:t>
            </a:r>
            <a:r>
              <a:rPr lang="de-AT" u="sng" dirty="0" err="1">
                <a:solidFill>
                  <a:srgbClr val="FF0000"/>
                </a:solidFill>
                <a:sym typeface="Wingdings" panose="05000000000000000000" pitchFamily="2" charset="2"/>
              </a:rPr>
              <a:t>receive</a:t>
            </a:r>
            <a:endParaRPr lang="de-AT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333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Solution – </a:t>
            </a:r>
            <a:r>
              <a:rPr lang="de-AT" dirty="0" err="1"/>
              <a:t>Meta</a:t>
            </a:r>
            <a:r>
              <a:rPr lang="de-AT" dirty="0"/>
              <a:t> </a:t>
            </a:r>
            <a:r>
              <a:rPr lang="de-AT" dirty="0" err="1"/>
              <a:t>Structure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Scene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err="1"/>
              <a:t>Our</a:t>
            </a:r>
            <a:r>
              <a:rPr lang="de-AT" dirty="0"/>
              <a:t> Solution in Detail</a:t>
            </a:r>
          </a:p>
          <a:p>
            <a:pPr lvl="1"/>
            <a:r>
              <a:rPr lang="de-AT" dirty="0" err="1"/>
              <a:t>Each</a:t>
            </a:r>
            <a:r>
              <a:rPr lang="de-AT" dirty="0"/>
              <a:t> </a:t>
            </a:r>
            <a:r>
              <a:rPr lang="de-AT" dirty="0" err="1"/>
              <a:t>scene</a:t>
            </a:r>
            <a:r>
              <a:rPr lang="de-AT" dirty="0"/>
              <a:t> </a:t>
            </a:r>
            <a:r>
              <a:rPr lang="de-AT" dirty="0" err="1"/>
              <a:t>consists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one</a:t>
            </a:r>
            <a:r>
              <a:rPr lang="de-AT" dirty="0"/>
              <a:t> </a:t>
            </a:r>
            <a:r>
              <a:rPr lang="de-AT" dirty="0" err="1"/>
              <a:t>and</a:t>
            </a:r>
            <a:r>
              <a:rPr lang="de-AT" dirty="0"/>
              <a:t> </a:t>
            </a:r>
            <a:r>
              <a:rPr lang="de-AT" dirty="0" err="1"/>
              <a:t>only</a:t>
            </a:r>
            <a:r>
              <a:rPr lang="de-AT" dirty="0"/>
              <a:t> </a:t>
            </a:r>
            <a:r>
              <a:rPr lang="de-AT" dirty="0" err="1"/>
              <a:t>one</a:t>
            </a:r>
            <a:r>
              <a:rPr lang="de-AT" dirty="0"/>
              <a:t> „</a:t>
            </a:r>
            <a:r>
              <a:rPr lang="de-AT" dirty="0" err="1"/>
              <a:t>frame</a:t>
            </a:r>
            <a:r>
              <a:rPr lang="de-AT" dirty="0"/>
              <a:t>“,</a:t>
            </a:r>
          </a:p>
          <a:p>
            <a:pPr lvl="1"/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one</a:t>
            </a:r>
            <a:r>
              <a:rPr lang="de-AT" dirty="0"/>
              <a:t> </a:t>
            </a:r>
            <a:r>
              <a:rPr lang="de-AT" dirty="0" err="1"/>
              <a:t>or</a:t>
            </a:r>
            <a:r>
              <a:rPr lang="de-AT" dirty="0"/>
              <a:t> </a:t>
            </a:r>
            <a:r>
              <a:rPr lang="de-AT" dirty="0" err="1"/>
              <a:t>more</a:t>
            </a:r>
            <a:r>
              <a:rPr lang="de-AT" dirty="0"/>
              <a:t> </a:t>
            </a:r>
            <a:r>
              <a:rPr lang="de-AT" dirty="0" err="1"/>
              <a:t>modules</a:t>
            </a:r>
            <a:r>
              <a:rPr lang="de-AT" dirty="0"/>
              <a:t> </a:t>
            </a:r>
            <a:r>
              <a:rPr lang="de-AT" dirty="0" err="1"/>
              <a:t>and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models</a:t>
            </a:r>
            <a:r>
              <a:rPr lang="de-AT" dirty="0"/>
              <a:t> </a:t>
            </a:r>
            <a:r>
              <a:rPr lang="de-AT" dirty="0" err="1"/>
              <a:t>within</a:t>
            </a:r>
            <a:r>
              <a:rPr lang="de-AT" dirty="0"/>
              <a:t> </a:t>
            </a:r>
            <a:r>
              <a:rPr lang="de-AT" dirty="0" err="1"/>
              <a:t>each</a:t>
            </a:r>
            <a:r>
              <a:rPr lang="de-AT" dirty="0"/>
              <a:t> </a:t>
            </a:r>
            <a:r>
              <a:rPr lang="de-AT" dirty="0" err="1"/>
              <a:t>module</a:t>
            </a:r>
            <a:endParaRPr lang="de-AT" dirty="0"/>
          </a:p>
          <a:p>
            <a:pPr lvl="1"/>
            <a:r>
              <a:rPr lang="de-AT" dirty="0"/>
              <a:t>The </a:t>
            </a:r>
            <a:r>
              <a:rPr lang="de-AT" dirty="0" err="1"/>
              <a:t>streamName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each</a:t>
            </a:r>
            <a:r>
              <a:rPr lang="de-AT" dirty="0"/>
              <a:t> </a:t>
            </a:r>
            <a:r>
              <a:rPr lang="de-AT" dirty="0" err="1"/>
              <a:t>network</a:t>
            </a:r>
            <a:r>
              <a:rPr lang="de-AT" dirty="0"/>
              <a:t> </a:t>
            </a:r>
            <a:r>
              <a:rPr lang="de-AT" dirty="0" err="1"/>
              <a:t>sensor</a:t>
            </a:r>
            <a:r>
              <a:rPr lang="de-AT" dirty="0"/>
              <a:t> must </a:t>
            </a:r>
            <a:r>
              <a:rPr lang="de-AT" dirty="0" err="1"/>
              <a:t>contain</a:t>
            </a:r>
            <a:r>
              <a:rPr lang="de-AT" dirty="0"/>
              <a:t/>
            </a:r>
            <a:br>
              <a:rPr lang="de-AT" dirty="0"/>
            </a:br>
            <a:r>
              <a:rPr lang="de-AT" dirty="0"/>
              <a:t> &lt;</a:t>
            </a:r>
            <a:r>
              <a:rPr lang="de-AT" dirty="0" err="1"/>
              <a:t>moduleName</a:t>
            </a:r>
            <a:r>
              <a:rPr lang="de-AT" dirty="0"/>
              <a:t>&gt; + &lt;</a:t>
            </a:r>
            <a:r>
              <a:rPr lang="de-AT" dirty="0" err="1"/>
              <a:t>objId</a:t>
            </a:r>
            <a:r>
              <a:rPr lang="de-AT" dirty="0"/>
              <a:t>&gt;</a:t>
            </a:r>
          </a:p>
          <a:p>
            <a:pPr lvl="1"/>
            <a:r>
              <a:rPr lang="de-AT" dirty="0"/>
              <a:t>The </a:t>
            </a:r>
            <a:r>
              <a:rPr lang="de-AT" dirty="0" err="1"/>
              <a:t>frame</a:t>
            </a:r>
            <a:r>
              <a:rPr lang="de-AT" dirty="0"/>
              <a:t> </a:t>
            </a:r>
            <a:r>
              <a:rPr lang="de-AT" dirty="0" err="1"/>
              <a:t>sets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&lt;</a:t>
            </a:r>
            <a:r>
              <a:rPr lang="de-AT" dirty="0" err="1"/>
              <a:t>moduleName</a:t>
            </a:r>
            <a:r>
              <a:rPr lang="de-AT" dirty="0"/>
              <a:t>&gt;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each</a:t>
            </a:r>
            <a:r>
              <a:rPr lang="de-AT" dirty="0"/>
              <a:t> </a:t>
            </a:r>
            <a:r>
              <a:rPr lang="de-AT" dirty="0" err="1"/>
              <a:t>module</a:t>
            </a:r>
            <a:endParaRPr lang="de-AT" dirty="0"/>
          </a:p>
          <a:p>
            <a:pPr lvl="1"/>
            <a:r>
              <a:rPr lang="de-AT" dirty="0"/>
              <a:t>The </a:t>
            </a:r>
            <a:r>
              <a:rPr lang="de-AT" dirty="0" err="1"/>
              <a:t>module</a:t>
            </a:r>
            <a:r>
              <a:rPr lang="de-AT" dirty="0"/>
              <a:t> </a:t>
            </a:r>
            <a:r>
              <a:rPr lang="de-AT" dirty="0" err="1"/>
              <a:t>sets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&lt;</a:t>
            </a:r>
            <a:r>
              <a:rPr lang="de-AT" dirty="0" err="1"/>
              <a:t>objId</a:t>
            </a:r>
            <a:r>
              <a:rPr lang="de-AT" dirty="0"/>
              <a:t>&gt;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each</a:t>
            </a:r>
            <a:r>
              <a:rPr lang="de-AT" dirty="0"/>
              <a:t> </a:t>
            </a:r>
            <a:r>
              <a:rPr lang="de-AT" dirty="0" err="1"/>
              <a:t>model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969574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Additional Information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de-AT" sz="3400" dirty="0" err="1"/>
              <a:t>Of</a:t>
            </a:r>
            <a:r>
              <a:rPr lang="de-AT" sz="3400" dirty="0"/>
              <a:t> </a:t>
            </a:r>
            <a:r>
              <a:rPr lang="de-AT" sz="3400" dirty="0" err="1"/>
              <a:t>related</a:t>
            </a:r>
            <a:r>
              <a:rPr lang="de-AT" sz="3400" dirty="0"/>
              <a:t> </a:t>
            </a:r>
            <a:r>
              <a:rPr lang="de-AT" sz="3400" dirty="0" err="1"/>
              <a:t>interest</a:t>
            </a:r>
            <a:r>
              <a:rPr lang="de-AT" sz="3400" dirty="0"/>
              <a:t> </a:t>
            </a:r>
            <a:r>
              <a:rPr lang="de-AT" sz="3400" dirty="0" err="1"/>
              <a:t>is</a:t>
            </a:r>
            <a:r>
              <a:rPr lang="de-AT" sz="3400" dirty="0"/>
              <a:t> a partial </a:t>
            </a:r>
            <a:r>
              <a:rPr lang="de-AT" sz="3400" dirty="0" err="1"/>
              <a:t>implementation</a:t>
            </a:r>
            <a:r>
              <a:rPr lang="de-AT" sz="3400" dirty="0"/>
              <a:t> at</a:t>
            </a:r>
          </a:p>
          <a:p>
            <a:r>
              <a:rPr lang="de-AT" sz="3400" dirty="0"/>
              <a:t> </a:t>
            </a:r>
          </a:p>
          <a:p>
            <a:r>
              <a:rPr lang="de-AT" sz="3400" dirty="0"/>
              <a:t>	X3D </a:t>
            </a:r>
            <a:r>
              <a:rPr lang="de-AT" sz="3400" dirty="0" err="1"/>
              <a:t>Example</a:t>
            </a:r>
            <a:r>
              <a:rPr lang="de-AT" sz="3400" dirty="0"/>
              <a:t> Archives: Basic, Networking, Network Sensor Connection </a:t>
            </a:r>
            <a:r>
              <a:rPr lang="de-AT" sz="3400" dirty="0" err="1"/>
              <a:t>Prototypes</a:t>
            </a:r>
            <a:endParaRPr lang="de-AT" sz="3400" dirty="0"/>
          </a:p>
          <a:p>
            <a:r>
              <a:rPr lang="de-AT" sz="3400" dirty="0"/>
              <a:t>	</a:t>
            </a:r>
            <a:r>
              <a:rPr lang="de-AT" sz="3400" dirty="0">
                <a:hlinkClick r:id="rId2"/>
              </a:rPr>
              <a:t>http://www.web3d.org/x3d/content/examples/Basic/Networking/NetworkSensorConnectionPrototypesIndex.html</a:t>
            </a:r>
            <a:endParaRPr lang="de-AT" sz="3400" dirty="0"/>
          </a:p>
          <a:p>
            <a:r>
              <a:rPr lang="de-AT" dirty="0"/>
              <a:t> </a:t>
            </a:r>
          </a:p>
          <a:p>
            <a:r>
              <a:rPr lang="de-AT" sz="3500" dirty="0" err="1"/>
              <a:t>which</a:t>
            </a:r>
            <a:r>
              <a:rPr lang="de-AT" sz="3500" dirty="0"/>
              <a:t> </a:t>
            </a:r>
            <a:r>
              <a:rPr lang="de-AT" sz="3500" dirty="0" err="1"/>
              <a:t>includes</a:t>
            </a:r>
            <a:r>
              <a:rPr lang="de-AT" sz="3500" dirty="0"/>
              <a:t> a </a:t>
            </a:r>
            <a:r>
              <a:rPr lang="de-AT" sz="3500" dirty="0" err="1"/>
              <a:t>draft</a:t>
            </a:r>
            <a:r>
              <a:rPr lang="de-AT" sz="3500" dirty="0"/>
              <a:t> X3D </a:t>
            </a:r>
            <a:r>
              <a:rPr lang="de-AT" sz="3500" dirty="0" err="1"/>
              <a:t>Specification</a:t>
            </a:r>
            <a:r>
              <a:rPr lang="de-AT" sz="3500" dirty="0"/>
              <a:t> </a:t>
            </a:r>
            <a:r>
              <a:rPr lang="de-AT" sz="3500" dirty="0" err="1"/>
              <a:t>addition</a:t>
            </a:r>
            <a:endParaRPr lang="de-AT" sz="3500" dirty="0"/>
          </a:p>
          <a:p>
            <a:r>
              <a:rPr lang="de-AT" sz="3500" dirty="0"/>
              <a:t> </a:t>
            </a:r>
          </a:p>
          <a:p>
            <a:r>
              <a:rPr lang="de-AT" sz="3500" dirty="0"/>
              <a:t>	</a:t>
            </a:r>
            <a:r>
              <a:rPr lang="de-AT" sz="3500" dirty="0">
                <a:hlinkClick r:id="rId3"/>
              </a:rPr>
              <a:t>http://www.web3d.org/x3d/content/examples/Basic/Networking/NetworkSensorConnectionNodes.html</a:t>
            </a:r>
            <a:endParaRPr lang="de-AT" sz="3500" dirty="0"/>
          </a:p>
          <a:p>
            <a:r>
              <a:rPr lang="de-AT" dirty="0"/>
              <a:t> </a:t>
            </a:r>
          </a:p>
          <a:p>
            <a:r>
              <a:rPr lang="de-AT" sz="3500" dirty="0"/>
              <a:t>Also </a:t>
            </a:r>
            <a:r>
              <a:rPr lang="de-AT" sz="3500" dirty="0" err="1"/>
              <a:t>please</a:t>
            </a:r>
            <a:r>
              <a:rPr lang="de-AT" sz="3500" dirty="0"/>
              <a:t> </a:t>
            </a:r>
            <a:r>
              <a:rPr lang="de-AT" sz="3500" dirty="0" err="1"/>
              <a:t>note</a:t>
            </a:r>
            <a:r>
              <a:rPr lang="de-AT" sz="3500" dirty="0"/>
              <a:t> </a:t>
            </a:r>
            <a:r>
              <a:rPr lang="de-AT" sz="3500" dirty="0" err="1"/>
              <a:t>summary</a:t>
            </a:r>
            <a:r>
              <a:rPr lang="de-AT" sz="3500" dirty="0"/>
              <a:t> </a:t>
            </a:r>
            <a:r>
              <a:rPr lang="de-AT" sz="3500" dirty="0" err="1"/>
              <a:t>of</a:t>
            </a:r>
            <a:r>
              <a:rPr lang="de-AT" sz="3500" dirty="0"/>
              <a:t> </a:t>
            </a:r>
            <a:r>
              <a:rPr lang="de-AT" sz="3500" dirty="0" err="1"/>
              <a:t>status</a:t>
            </a:r>
            <a:r>
              <a:rPr lang="de-AT" sz="3500" dirty="0"/>
              <a:t> on </a:t>
            </a:r>
            <a:r>
              <a:rPr lang="de-AT" sz="3500" dirty="0" err="1"/>
              <a:t>that</a:t>
            </a:r>
            <a:r>
              <a:rPr lang="de-AT" sz="3500" dirty="0"/>
              <a:t> </a:t>
            </a:r>
            <a:r>
              <a:rPr lang="de-AT" sz="3500" dirty="0" err="1"/>
              <a:t>directory</a:t>
            </a:r>
            <a:r>
              <a:rPr lang="de-AT" sz="3500" dirty="0"/>
              <a:t> </a:t>
            </a:r>
            <a:r>
              <a:rPr lang="de-AT" sz="3500" dirty="0" err="1"/>
              <a:t>page</a:t>
            </a:r>
            <a:r>
              <a:rPr lang="de-AT" sz="3500" dirty="0"/>
              <a:t>:</a:t>
            </a:r>
          </a:p>
          <a:p>
            <a:r>
              <a:rPr lang="de-AT" sz="3500" dirty="0"/>
              <a:t> </a:t>
            </a:r>
          </a:p>
          <a:p>
            <a:r>
              <a:rPr lang="de-AT" sz="3500" dirty="0"/>
              <a:t>	</a:t>
            </a:r>
            <a:r>
              <a:rPr lang="de-AT" sz="3500" dirty="0">
                <a:hlinkClick r:id="rId4"/>
              </a:rPr>
              <a:t>http://www.web3d.org/x3d/content/examples/Basic/Networking/</a:t>
            </a:r>
            <a:endParaRPr lang="de-AT" dirty="0"/>
          </a:p>
          <a:p>
            <a:r>
              <a:rPr lang="de-AT" dirty="0"/>
              <a:t> </a:t>
            </a:r>
          </a:p>
          <a:p>
            <a:r>
              <a:rPr lang="de-AT" dirty="0"/>
              <a:t>"</a:t>
            </a:r>
            <a:r>
              <a:rPr lang="de-AT" sz="3700" dirty="0"/>
              <a:t>Long-</a:t>
            </a:r>
            <a:r>
              <a:rPr lang="de-AT" sz="3700" dirty="0" err="1"/>
              <a:t>running</a:t>
            </a:r>
            <a:r>
              <a:rPr lang="de-AT" sz="3700" dirty="0"/>
              <a:t> </a:t>
            </a:r>
            <a:r>
              <a:rPr lang="de-AT" sz="3700" dirty="0" err="1"/>
              <a:t>efforts</a:t>
            </a:r>
            <a:r>
              <a:rPr lang="de-AT" sz="3700" dirty="0"/>
              <a:t> </a:t>
            </a:r>
            <a:r>
              <a:rPr lang="de-AT" sz="3700" dirty="0" err="1"/>
              <a:t>have</a:t>
            </a:r>
            <a:r>
              <a:rPr lang="de-AT" sz="3700" dirty="0"/>
              <a:t> </a:t>
            </a:r>
            <a:r>
              <a:rPr lang="de-AT" sz="3700" dirty="0" err="1"/>
              <a:t>attempted</a:t>
            </a:r>
            <a:r>
              <a:rPr lang="de-AT" sz="3700" dirty="0"/>
              <a:t> </a:t>
            </a:r>
            <a:r>
              <a:rPr lang="de-AT" sz="3700" dirty="0" err="1"/>
              <a:t>to</a:t>
            </a:r>
            <a:r>
              <a:rPr lang="de-AT" sz="3700" dirty="0"/>
              <a:t> </a:t>
            </a:r>
            <a:r>
              <a:rPr lang="de-AT" sz="3700" dirty="0" err="1"/>
              <a:t>define</a:t>
            </a:r>
            <a:r>
              <a:rPr lang="de-AT" sz="3700" dirty="0"/>
              <a:t> </a:t>
            </a:r>
            <a:r>
              <a:rPr lang="de-AT" sz="3700" dirty="0" err="1"/>
              <a:t>and</a:t>
            </a:r>
            <a:r>
              <a:rPr lang="de-AT" sz="3700" dirty="0"/>
              <a:t> </a:t>
            </a:r>
            <a:r>
              <a:rPr lang="de-AT" sz="3700" dirty="0" err="1"/>
              <a:t>build</a:t>
            </a:r>
            <a:r>
              <a:rPr lang="de-AT" sz="3700" dirty="0"/>
              <a:t> a </a:t>
            </a:r>
            <a:r>
              <a:rPr lang="de-AT" sz="3700" dirty="0" err="1"/>
              <a:t>new</a:t>
            </a:r>
            <a:r>
              <a:rPr lang="de-AT" sz="3700" dirty="0"/>
              <a:t> </a:t>
            </a:r>
            <a:r>
              <a:rPr lang="de-AT" sz="3700" dirty="0" err="1"/>
              <a:t>NetworkSensor</a:t>
            </a:r>
            <a:r>
              <a:rPr lang="de-AT" sz="3700" dirty="0"/>
              <a:t> </a:t>
            </a:r>
            <a:r>
              <a:rPr lang="de-AT" sz="3700" dirty="0" err="1"/>
              <a:t>node</a:t>
            </a:r>
            <a:r>
              <a:rPr lang="de-AT" sz="3700" dirty="0"/>
              <a:t> </a:t>
            </a:r>
            <a:r>
              <a:rPr lang="de-AT" sz="3700" dirty="0" err="1"/>
              <a:t>for</a:t>
            </a:r>
            <a:r>
              <a:rPr lang="de-AT" sz="3700" dirty="0"/>
              <a:t> X3D. </a:t>
            </a:r>
            <a:r>
              <a:rPr lang="de-AT" sz="3700" dirty="0" err="1"/>
              <a:t>Although</a:t>
            </a:r>
            <a:r>
              <a:rPr lang="de-AT" sz="3700" dirty="0"/>
              <a:t> </a:t>
            </a:r>
            <a:r>
              <a:rPr lang="de-AT" sz="3700" dirty="0" err="1"/>
              <a:t>useful</a:t>
            </a:r>
            <a:r>
              <a:rPr lang="de-AT" sz="3700" dirty="0"/>
              <a:t> design </a:t>
            </a:r>
            <a:r>
              <a:rPr lang="de-AT" sz="3700" dirty="0" err="1"/>
              <a:t>progress</a:t>
            </a:r>
            <a:r>
              <a:rPr lang="de-AT" sz="3700" dirty="0"/>
              <a:t> was </a:t>
            </a:r>
            <a:r>
              <a:rPr lang="de-AT" sz="3700" dirty="0" err="1"/>
              <a:t>made</a:t>
            </a:r>
            <a:r>
              <a:rPr lang="de-AT" sz="3700" dirty="0"/>
              <a:t> </a:t>
            </a:r>
            <a:r>
              <a:rPr lang="de-AT" sz="3700" dirty="0" err="1"/>
              <a:t>by</a:t>
            </a:r>
            <a:r>
              <a:rPr lang="de-AT" sz="3700" dirty="0"/>
              <a:t> </a:t>
            </a:r>
            <a:r>
              <a:rPr lang="de-AT" sz="3700" dirty="0" err="1"/>
              <a:t>the</a:t>
            </a:r>
            <a:r>
              <a:rPr lang="de-AT" sz="3700" dirty="0"/>
              <a:t> X3D </a:t>
            </a:r>
            <a:r>
              <a:rPr lang="de-AT" sz="3700" dirty="0" err="1"/>
              <a:t>working</a:t>
            </a:r>
            <a:r>
              <a:rPr lang="de-AT" sz="3700" dirty="0"/>
              <a:t> </a:t>
            </a:r>
            <a:r>
              <a:rPr lang="de-AT" sz="3700" dirty="0" err="1"/>
              <a:t>group</a:t>
            </a:r>
            <a:r>
              <a:rPr lang="de-AT" sz="3700" dirty="0"/>
              <a:t>, </a:t>
            </a:r>
            <a:r>
              <a:rPr lang="de-AT" sz="3700" dirty="0" err="1"/>
              <a:t>this</a:t>
            </a:r>
            <a:r>
              <a:rPr lang="de-AT" sz="3700" dirty="0"/>
              <a:t> </a:t>
            </a:r>
            <a:r>
              <a:rPr lang="de-AT" sz="3700" dirty="0" err="1"/>
              <a:t>work</a:t>
            </a:r>
            <a:r>
              <a:rPr lang="de-AT" sz="3700" dirty="0"/>
              <a:t> </a:t>
            </a:r>
            <a:r>
              <a:rPr lang="de-AT" sz="3700" dirty="0" err="1"/>
              <a:t>did</a:t>
            </a:r>
            <a:r>
              <a:rPr lang="de-AT" sz="3700" dirty="0"/>
              <a:t> not </a:t>
            </a:r>
            <a:r>
              <a:rPr lang="de-AT" sz="3700" dirty="0" err="1"/>
              <a:t>reach</a:t>
            </a:r>
            <a:r>
              <a:rPr lang="de-AT" sz="3700" dirty="0"/>
              <a:t> </a:t>
            </a:r>
            <a:r>
              <a:rPr lang="de-AT" sz="3700" dirty="0" err="1"/>
              <a:t>closure</a:t>
            </a:r>
            <a:r>
              <a:rPr lang="de-AT" sz="3700" dirty="0"/>
              <a:t> </a:t>
            </a:r>
            <a:r>
              <a:rPr lang="de-AT" sz="3700" dirty="0" err="1"/>
              <a:t>because</a:t>
            </a:r>
            <a:r>
              <a:rPr lang="de-AT" sz="3700" dirty="0"/>
              <a:t> </a:t>
            </a:r>
            <a:r>
              <a:rPr lang="de-AT" sz="3700" dirty="0" err="1"/>
              <a:t>author-written</a:t>
            </a:r>
            <a:r>
              <a:rPr lang="de-AT" sz="3700" dirty="0"/>
              <a:t> </a:t>
            </a:r>
            <a:r>
              <a:rPr lang="de-AT" sz="3700" dirty="0" err="1"/>
              <a:t>implementations</a:t>
            </a:r>
            <a:r>
              <a:rPr lang="de-AT" sz="3700" dirty="0"/>
              <a:t> </a:t>
            </a:r>
            <a:r>
              <a:rPr lang="de-AT" sz="3700" dirty="0" err="1"/>
              <a:t>did</a:t>
            </a:r>
            <a:r>
              <a:rPr lang="de-AT" sz="3700" dirty="0"/>
              <a:t> not </a:t>
            </a:r>
            <a:r>
              <a:rPr lang="de-AT" sz="3700" dirty="0" err="1"/>
              <a:t>appear</a:t>
            </a:r>
            <a:r>
              <a:rPr lang="de-AT" sz="3700" dirty="0"/>
              <a:t> </a:t>
            </a:r>
            <a:r>
              <a:rPr lang="de-AT" sz="3700" dirty="0" err="1"/>
              <a:t>to</a:t>
            </a:r>
            <a:r>
              <a:rPr lang="de-AT" sz="3700" dirty="0"/>
              <a:t> </a:t>
            </a:r>
            <a:r>
              <a:rPr lang="de-AT" sz="3700" dirty="0" err="1"/>
              <a:t>be</a:t>
            </a:r>
            <a:r>
              <a:rPr lang="de-AT" sz="3700" dirty="0"/>
              <a:t> </a:t>
            </a:r>
            <a:r>
              <a:rPr lang="de-AT" sz="3700" dirty="0" err="1"/>
              <a:t>possible</a:t>
            </a:r>
            <a:r>
              <a:rPr lang="de-AT" sz="3700" dirty="0"/>
              <a:t> </a:t>
            </a:r>
            <a:r>
              <a:rPr lang="de-AT" sz="3700" dirty="0" err="1"/>
              <a:t>using</a:t>
            </a:r>
            <a:r>
              <a:rPr lang="de-AT" sz="3700" dirty="0"/>
              <a:t> X3D </a:t>
            </a:r>
            <a:r>
              <a:rPr lang="de-AT" sz="3700" dirty="0" err="1"/>
              <a:t>prototypes</a:t>
            </a:r>
            <a:r>
              <a:rPr lang="de-AT" sz="3700" dirty="0"/>
              <a:t> </a:t>
            </a:r>
            <a:r>
              <a:rPr lang="de-AT" sz="3700" dirty="0" err="1"/>
              <a:t>encapsulating</a:t>
            </a:r>
            <a:r>
              <a:rPr lang="de-AT" sz="3700" dirty="0"/>
              <a:t> sandbox-</a:t>
            </a:r>
            <a:r>
              <a:rPr lang="de-AT" sz="3700" dirty="0" err="1"/>
              <a:t>restricted</a:t>
            </a:r>
            <a:r>
              <a:rPr lang="de-AT" sz="3700" dirty="0"/>
              <a:t> JavaScript </a:t>
            </a:r>
            <a:r>
              <a:rPr lang="de-AT" sz="3700" dirty="0" err="1"/>
              <a:t>network</a:t>
            </a:r>
            <a:r>
              <a:rPr lang="de-AT" sz="3700" dirty="0"/>
              <a:t> </a:t>
            </a:r>
            <a:r>
              <a:rPr lang="de-AT" sz="3700" dirty="0" err="1"/>
              <a:t>access</a:t>
            </a:r>
            <a:r>
              <a:rPr lang="de-AT" sz="3700" dirty="0"/>
              <a:t> </a:t>
            </a:r>
            <a:r>
              <a:rPr lang="de-AT" sz="3700" dirty="0" err="1"/>
              <a:t>from</a:t>
            </a:r>
            <a:r>
              <a:rPr lang="de-AT" sz="3700" dirty="0"/>
              <a:t> </a:t>
            </a:r>
            <a:r>
              <a:rPr lang="de-AT" sz="3700" dirty="0" err="1"/>
              <a:t>within</a:t>
            </a:r>
            <a:r>
              <a:rPr lang="de-AT" sz="3700" dirty="0"/>
              <a:t> an HTML </a:t>
            </a:r>
            <a:r>
              <a:rPr lang="de-AT" sz="3700" dirty="0" err="1"/>
              <a:t>browser</a:t>
            </a:r>
            <a:r>
              <a:rPr lang="de-AT" sz="3700" dirty="0"/>
              <a:t>. Further </a:t>
            </a:r>
            <a:r>
              <a:rPr lang="de-AT" sz="3700" dirty="0" err="1"/>
              <a:t>implementation</a:t>
            </a:r>
            <a:r>
              <a:rPr lang="de-AT" sz="3700" dirty="0"/>
              <a:t> </a:t>
            </a:r>
            <a:r>
              <a:rPr lang="de-AT" sz="3700" dirty="0" err="1"/>
              <a:t>and</a:t>
            </a:r>
            <a:r>
              <a:rPr lang="de-AT" sz="3700" dirty="0"/>
              <a:t> </a:t>
            </a:r>
            <a:r>
              <a:rPr lang="de-AT" sz="3700" dirty="0" err="1"/>
              <a:t>evaluation</a:t>
            </a:r>
            <a:r>
              <a:rPr lang="de-AT" sz="3700" dirty="0"/>
              <a:t> </a:t>
            </a:r>
            <a:r>
              <a:rPr lang="de-AT" sz="3700" dirty="0" err="1"/>
              <a:t>work</a:t>
            </a:r>
            <a:r>
              <a:rPr lang="de-AT" sz="3700" dirty="0"/>
              <a:t> </a:t>
            </a:r>
            <a:r>
              <a:rPr lang="de-AT" sz="3700" dirty="0" err="1"/>
              <a:t>might</a:t>
            </a:r>
            <a:r>
              <a:rPr lang="de-AT" sz="3700" dirty="0"/>
              <a:t> </a:t>
            </a:r>
            <a:r>
              <a:rPr lang="de-AT" sz="3700" dirty="0" err="1"/>
              <a:t>someday</a:t>
            </a:r>
            <a:r>
              <a:rPr lang="de-AT" sz="3700" dirty="0"/>
              <a:t> </a:t>
            </a:r>
            <a:r>
              <a:rPr lang="de-AT" sz="3700" dirty="0" err="1"/>
              <a:t>be</a:t>
            </a:r>
            <a:r>
              <a:rPr lang="de-AT" sz="3700" dirty="0"/>
              <a:t> </a:t>
            </a:r>
            <a:r>
              <a:rPr lang="de-AT" sz="3700" dirty="0" err="1"/>
              <a:t>pursued</a:t>
            </a:r>
            <a:r>
              <a:rPr lang="de-AT" sz="3700" dirty="0"/>
              <a:t> </a:t>
            </a:r>
            <a:r>
              <a:rPr lang="de-AT" sz="3700" dirty="0" err="1"/>
              <a:t>using</a:t>
            </a:r>
            <a:r>
              <a:rPr lang="de-AT" sz="3700" dirty="0"/>
              <a:t> an X3D </a:t>
            </a:r>
            <a:r>
              <a:rPr lang="de-AT" sz="3700" dirty="0" err="1"/>
              <a:t>browser</a:t>
            </a:r>
            <a:r>
              <a:rPr lang="de-AT" sz="3700" dirty="0"/>
              <a:t> </a:t>
            </a:r>
            <a:r>
              <a:rPr lang="de-AT" sz="3700" dirty="0" err="1"/>
              <a:t>implementation</a:t>
            </a:r>
            <a:r>
              <a:rPr lang="de-AT" sz="3700" dirty="0"/>
              <a:t>."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94919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Management Summary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de-AT" dirty="0"/>
              <a:t>This Slide Set</a:t>
            </a:r>
          </a:p>
          <a:p>
            <a:pPr lvl="1"/>
            <a:r>
              <a:rPr lang="de-AT" dirty="0" err="1"/>
              <a:t>Is</a:t>
            </a:r>
            <a:r>
              <a:rPr lang="de-AT" dirty="0"/>
              <a:t> </a:t>
            </a:r>
            <a:r>
              <a:rPr lang="de-AT" dirty="0" err="1"/>
              <a:t>based</a:t>
            </a:r>
            <a:r>
              <a:rPr lang="de-AT" dirty="0"/>
              <a:t> on </a:t>
            </a:r>
            <a:r>
              <a:rPr lang="de-AT" dirty="0" err="1"/>
              <a:t>experience</a:t>
            </a:r>
            <a:r>
              <a:rPr lang="de-AT" dirty="0"/>
              <a:t> </a:t>
            </a:r>
            <a:r>
              <a:rPr lang="de-AT" dirty="0" err="1"/>
              <a:t>with</a:t>
            </a:r>
            <a:r>
              <a:rPr lang="de-AT" dirty="0"/>
              <a:t> X3D v3.3, </a:t>
            </a:r>
            <a:r>
              <a:rPr lang="de-AT" dirty="0" err="1"/>
              <a:t>based</a:t>
            </a:r>
            <a:r>
              <a:rPr lang="de-AT" dirty="0"/>
              <a:t> on BS </a:t>
            </a:r>
            <a:r>
              <a:rPr lang="de-AT" dirty="0" err="1"/>
              <a:t>Contact</a:t>
            </a:r>
            <a:r>
              <a:rPr lang="de-AT" dirty="0"/>
              <a:t> </a:t>
            </a:r>
            <a:r>
              <a:rPr lang="de-AT" dirty="0" err="1"/>
              <a:t>and</a:t>
            </a:r>
            <a:r>
              <a:rPr lang="de-AT" dirty="0"/>
              <a:t> BS </a:t>
            </a:r>
            <a:r>
              <a:rPr lang="de-AT" dirty="0" err="1"/>
              <a:t>Collaborate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Bitmanagement </a:t>
            </a:r>
            <a:r>
              <a:rPr lang="de-AT" dirty="0" err="1"/>
              <a:t>Ges.m.b.H</a:t>
            </a:r>
            <a:r>
              <a:rPr lang="de-AT" dirty="0"/>
              <a:t>. in a </a:t>
            </a:r>
            <a:r>
              <a:rPr lang="de-AT" dirty="0" err="1"/>
              <a:t>testing</a:t>
            </a:r>
            <a:r>
              <a:rPr lang="de-AT" dirty="0"/>
              <a:t> </a:t>
            </a:r>
            <a:r>
              <a:rPr lang="de-AT" dirty="0" err="1"/>
              <a:t>environment</a:t>
            </a:r>
            <a:r>
              <a:rPr lang="de-AT" dirty="0"/>
              <a:t> </a:t>
            </a:r>
            <a:r>
              <a:rPr lang="de-AT" dirty="0" err="1"/>
              <a:t>for</a:t>
            </a:r>
            <a:r>
              <a:rPr lang="de-AT" dirty="0"/>
              <a:t> an experimental </a:t>
            </a:r>
            <a:r>
              <a:rPr lang="de-AT" dirty="0" err="1"/>
              <a:t>application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X3D (</a:t>
            </a:r>
            <a:r>
              <a:rPr lang="de-AT" dirty="0" err="1"/>
              <a:t>SrrTrains</a:t>
            </a:r>
            <a:r>
              <a:rPr lang="de-AT" dirty="0"/>
              <a:t> v0.01)</a:t>
            </a:r>
          </a:p>
          <a:p>
            <a:pPr lvl="1"/>
            <a:r>
              <a:rPr lang="de-AT" dirty="0" err="1"/>
              <a:t>Does</a:t>
            </a:r>
            <a:r>
              <a:rPr lang="de-AT" dirty="0"/>
              <a:t> NOT </a:t>
            </a:r>
            <a:r>
              <a:rPr lang="de-AT" dirty="0" err="1"/>
              <a:t>explain</a:t>
            </a:r>
            <a:r>
              <a:rPr lang="de-AT" dirty="0"/>
              <a:t> X3D v3.3 NOR </a:t>
            </a:r>
            <a:r>
              <a:rPr lang="de-AT" dirty="0" err="1"/>
              <a:t>does</a:t>
            </a:r>
            <a:r>
              <a:rPr lang="de-AT" dirty="0"/>
              <a:t> </a:t>
            </a:r>
            <a:r>
              <a:rPr lang="de-AT" dirty="0" err="1"/>
              <a:t>it</a:t>
            </a:r>
            <a:r>
              <a:rPr lang="de-AT" dirty="0"/>
              <a:t> </a:t>
            </a:r>
            <a:r>
              <a:rPr lang="de-AT" dirty="0" err="1"/>
              <a:t>explain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Network Sensor</a:t>
            </a:r>
          </a:p>
          <a:p>
            <a:pPr lvl="1"/>
            <a:r>
              <a:rPr lang="de-AT" dirty="0">
                <a:solidFill>
                  <a:srgbClr val="00B050"/>
                </a:solidFill>
              </a:rPr>
              <a:t>Lists </a:t>
            </a:r>
            <a:r>
              <a:rPr lang="de-AT" dirty="0" err="1">
                <a:solidFill>
                  <a:srgbClr val="00B050"/>
                </a:solidFill>
              </a:rPr>
              <a:t>three</a:t>
            </a:r>
            <a:r>
              <a:rPr lang="de-AT" dirty="0">
                <a:solidFill>
                  <a:srgbClr val="00B050"/>
                </a:solidFill>
              </a:rPr>
              <a:t> </a:t>
            </a:r>
            <a:r>
              <a:rPr lang="de-AT" dirty="0" err="1">
                <a:solidFill>
                  <a:srgbClr val="00B050"/>
                </a:solidFill>
              </a:rPr>
              <a:t>known</a:t>
            </a:r>
            <a:r>
              <a:rPr lang="de-AT" dirty="0">
                <a:solidFill>
                  <a:srgbClr val="00B050"/>
                </a:solidFill>
              </a:rPr>
              <a:t> </a:t>
            </a:r>
            <a:r>
              <a:rPr lang="de-AT" dirty="0" err="1">
                <a:solidFill>
                  <a:srgbClr val="00B050"/>
                </a:solidFill>
              </a:rPr>
              <a:t>use</a:t>
            </a:r>
            <a:r>
              <a:rPr lang="de-AT" dirty="0">
                <a:solidFill>
                  <a:srgbClr val="00B050"/>
                </a:solidFill>
              </a:rPr>
              <a:t> </a:t>
            </a:r>
            <a:r>
              <a:rPr lang="de-AT" dirty="0" err="1">
                <a:solidFill>
                  <a:srgbClr val="00B050"/>
                </a:solidFill>
              </a:rPr>
              <a:t>cases</a:t>
            </a:r>
            <a:r>
              <a:rPr lang="de-AT" dirty="0">
                <a:solidFill>
                  <a:srgbClr val="00B050"/>
                </a:solidFill>
              </a:rPr>
              <a:t> </a:t>
            </a:r>
            <a:r>
              <a:rPr lang="de-AT" dirty="0" err="1">
                <a:solidFill>
                  <a:srgbClr val="00B050"/>
                </a:solidFill>
              </a:rPr>
              <a:t>of</a:t>
            </a:r>
            <a:r>
              <a:rPr lang="de-AT" dirty="0">
                <a:solidFill>
                  <a:srgbClr val="00B050"/>
                </a:solidFill>
              </a:rPr>
              <a:t> </a:t>
            </a:r>
            <a:r>
              <a:rPr lang="de-AT" dirty="0" err="1">
                <a:solidFill>
                  <a:srgbClr val="00B050"/>
                </a:solidFill>
              </a:rPr>
              <a:t>the</a:t>
            </a:r>
            <a:r>
              <a:rPr lang="de-AT" dirty="0">
                <a:solidFill>
                  <a:srgbClr val="00B050"/>
                </a:solidFill>
              </a:rPr>
              <a:t> Network Sensor </a:t>
            </a:r>
            <a:r>
              <a:rPr lang="de-AT" dirty="0" err="1">
                <a:solidFill>
                  <a:srgbClr val="00B050"/>
                </a:solidFill>
              </a:rPr>
              <a:t>Node</a:t>
            </a:r>
            <a:endParaRPr lang="de-AT" dirty="0">
              <a:solidFill>
                <a:srgbClr val="00B050"/>
              </a:solidFill>
            </a:endParaRPr>
          </a:p>
          <a:p>
            <a:pPr lvl="1"/>
            <a:r>
              <a:rPr lang="de-AT" dirty="0" err="1">
                <a:solidFill>
                  <a:srgbClr val="00B050"/>
                </a:solidFill>
              </a:rPr>
              <a:t>Suggests</a:t>
            </a:r>
            <a:r>
              <a:rPr lang="de-AT" dirty="0">
                <a:solidFill>
                  <a:srgbClr val="00B050"/>
                </a:solidFill>
              </a:rPr>
              <a:t> a </a:t>
            </a:r>
            <a:r>
              <a:rPr lang="de-AT" dirty="0" err="1">
                <a:solidFill>
                  <a:srgbClr val="00B050"/>
                </a:solidFill>
              </a:rPr>
              <a:t>fourth</a:t>
            </a:r>
            <a:r>
              <a:rPr lang="de-AT" dirty="0">
                <a:solidFill>
                  <a:srgbClr val="00B050"/>
                </a:solidFill>
              </a:rPr>
              <a:t> </a:t>
            </a:r>
            <a:r>
              <a:rPr lang="de-AT" dirty="0" err="1">
                <a:solidFill>
                  <a:srgbClr val="00B050"/>
                </a:solidFill>
              </a:rPr>
              <a:t>use</a:t>
            </a:r>
            <a:r>
              <a:rPr lang="de-AT" dirty="0">
                <a:solidFill>
                  <a:srgbClr val="00B050"/>
                </a:solidFill>
              </a:rPr>
              <a:t> </a:t>
            </a:r>
            <a:r>
              <a:rPr lang="de-AT" dirty="0" err="1">
                <a:solidFill>
                  <a:srgbClr val="00B050"/>
                </a:solidFill>
              </a:rPr>
              <a:t>case</a:t>
            </a:r>
            <a:r>
              <a:rPr lang="de-AT" dirty="0">
                <a:solidFill>
                  <a:srgbClr val="00B050"/>
                </a:solidFill>
              </a:rPr>
              <a:t> </a:t>
            </a:r>
            <a:r>
              <a:rPr lang="de-AT" dirty="0" err="1">
                <a:solidFill>
                  <a:srgbClr val="00B050"/>
                </a:solidFill>
              </a:rPr>
              <a:t>of</a:t>
            </a:r>
            <a:r>
              <a:rPr lang="de-AT" dirty="0">
                <a:solidFill>
                  <a:srgbClr val="00B050"/>
                </a:solidFill>
              </a:rPr>
              <a:t> </a:t>
            </a:r>
            <a:r>
              <a:rPr lang="de-AT" dirty="0" err="1">
                <a:solidFill>
                  <a:srgbClr val="00B050"/>
                </a:solidFill>
              </a:rPr>
              <a:t>the</a:t>
            </a:r>
            <a:r>
              <a:rPr lang="de-AT" dirty="0">
                <a:solidFill>
                  <a:srgbClr val="00B050"/>
                </a:solidFill>
              </a:rPr>
              <a:t> Network Sensor </a:t>
            </a:r>
            <a:r>
              <a:rPr lang="de-AT" dirty="0" err="1">
                <a:solidFill>
                  <a:srgbClr val="00B050"/>
                </a:solidFill>
              </a:rPr>
              <a:t>Node</a:t>
            </a:r>
            <a:r>
              <a:rPr lang="de-AT" dirty="0">
                <a:solidFill>
                  <a:srgbClr val="00B050"/>
                </a:solidFill>
              </a:rPr>
              <a:t> </a:t>
            </a:r>
            <a:r>
              <a:rPr lang="de-AT" dirty="0" err="1">
                <a:solidFill>
                  <a:srgbClr val="00B050"/>
                </a:solidFill>
              </a:rPr>
              <a:t>and</a:t>
            </a:r>
            <a:r>
              <a:rPr lang="de-AT" dirty="0">
                <a:solidFill>
                  <a:srgbClr val="00B050"/>
                </a:solidFill>
              </a:rPr>
              <a:t> </a:t>
            </a:r>
            <a:r>
              <a:rPr lang="de-AT" dirty="0" err="1">
                <a:solidFill>
                  <a:srgbClr val="00B050"/>
                </a:solidFill>
              </a:rPr>
              <a:t>explains</a:t>
            </a:r>
            <a:r>
              <a:rPr lang="de-AT" dirty="0">
                <a:solidFill>
                  <a:srgbClr val="00B050"/>
                </a:solidFill>
              </a:rPr>
              <a:t> </a:t>
            </a:r>
            <a:r>
              <a:rPr lang="de-AT" dirty="0" err="1">
                <a:solidFill>
                  <a:srgbClr val="00B050"/>
                </a:solidFill>
              </a:rPr>
              <a:t>the</a:t>
            </a:r>
            <a:r>
              <a:rPr lang="de-AT" dirty="0">
                <a:solidFill>
                  <a:srgbClr val="00B050"/>
                </a:solidFill>
              </a:rPr>
              <a:t> </a:t>
            </a:r>
            <a:r>
              <a:rPr lang="de-AT" dirty="0" err="1">
                <a:solidFill>
                  <a:srgbClr val="00B050"/>
                </a:solidFill>
              </a:rPr>
              <a:t>required</a:t>
            </a:r>
            <a:r>
              <a:rPr lang="de-AT" dirty="0">
                <a:solidFill>
                  <a:srgbClr val="00B050"/>
                </a:solidFill>
              </a:rPr>
              <a:t> </a:t>
            </a:r>
            <a:r>
              <a:rPr lang="de-AT" dirty="0" err="1">
                <a:solidFill>
                  <a:srgbClr val="00B050"/>
                </a:solidFill>
              </a:rPr>
              <a:t>extensions</a:t>
            </a:r>
            <a:endParaRPr lang="de-AT" dirty="0">
              <a:solidFill>
                <a:srgbClr val="00B050"/>
              </a:solidFill>
            </a:endParaRPr>
          </a:p>
          <a:p>
            <a:pPr lvl="1"/>
            <a:r>
              <a:rPr lang="de-AT" dirty="0" err="1">
                <a:solidFill>
                  <a:srgbClr val="0070C0"/>
                </a:solidFill>
              </a:rPr>
              <a:t>Explains</a:t>
            </a:r>
            <a:r>
              <a:rPr lang="de-AT" dirty="0">
                <a:solidFill>
                  <a:srgbClr val="0070C0"/>
                </a:solidFill>
              </a:rPr>
              <a:t> </a:t>
            </a:r>
            <a:r>
              <a:rPr lang="de-AT" dirty="0" err="1">
                <a:solidFill>
                  <a:srgbClr val="0070C0"/>
                </a:solidFill>
              </a:rPr>
              <a:t>the</a:t>
            </a:r>
            <a:r>
              <a:rPr lang="de-AT" dirty="0">
                <a:solidFill>
                  <a:srgbClr val="0070C0"/>
                </a:solidFill>
              </a:rPr>
              <a:t> </a:t>
            </a:r>
            <a:r>
              <a:rPr lang="de-AT" dirty="0" err="1">
                <a:solidFill>
                  <a:srgbClr val="0070C0"/>
                </a:solidFill>
              </a:rPr>
              <a:t>problem</a:t>
            </a:r>
            <a:r>
              <a:rPr lang="de-AT" dirty="0">
                <a:solidFill>
                  <a:srgbClr val="0070C0"/>
                </a:solidFill>
              </a:rPr>
              <a:t> </a:t>
            </a:r>
            <a:r>
              <a:rPr lang="de-AT" dirty="0" err="1">
                <a:solidFill>
                  <a:srgbClr val="0070C0"/>
                </a:solidFill>
              </a:rPr>
              <a:t>of</a:t>
            </a:r>
            <a:r>
              <a:rPr lang="de-AT" dirty="0">
                <a:solidFill>
                  <a:srgbClr val="0070C0"/>
                </a:solidFill>
              </a:rPr>
              <a:t> </a:t>
            </a:r>
            <a:r>
              <a:rPr lang="de-AT" dirty="0" err="1">
                <a:solidFill>
                  <a:srgbClr val="0070C0"/>
                </a:solidFill>
              </a:rPr>
              <a:t>collision</a:t>
            </a:r>
            <a:r>
              <a:rPr lang="de-AT" dirty="0">
                <a:solidFill>
                  <a:srgbClr val="0070C0"/>
                </a:solidFill>
              </a:rPr>
              <a:t> </a:t>
            </a:r>
            <a:r>
              <a:rPr lang="de-AT" dirty="0" err="1">
                <a:solidFill>
                  <a:srgbClr val="0070C0"/>
                </a:solidFill>
              </a:rPr>
              <a:t>of</a:t>
            </a:r>
            <a:r>
              <a:rPr lang="de-AT" dirty="0">
                <a:solidFill>
                  <a:srgbClr val="0070C0"/>
                </a:solidFill>
              </a:rPr>
              <a:t> </a:t>
            </a:r>
            <a:r>
              <a:rPr lang="de-AT" dirty="0" err="1">
                <a:solidFill>
                  <a:srgbClr val="0070C0"/>
                </a:solidFill>
              </a:rPr>
              <a:t>stream</a:t>
            </a:r>
            <a:r>
              <a:rPr lang="de-AT" dirty="0">
                <a:solidFill>
                  <a:srgbClr val="0070C0"/>
                </a:solidFill>
              </a:rPr>
              <a:t> </a:t>
            </a:r>
            <a:r>
              <a:rPr lang="de-AT" dirty="0" err="1">
                <a:solidFill>
                  <a:srgbClr val="0070C0"/>
                </a:solidFill>
              </a:rPr>
              <a:t>names</a:t>
            </a:r>
            <a:r>
              <a:rPr lang="de-AT" dirty="0">
                <a:solidFill>
                  <a:srgbClr val="0070C0"/>
                </a:solidFill>
              </a:rPr>
              <a:t> in a </a:t>
            </a:r>
            <a:r>
              <a:rPr lang="de-AT" dirty="0" err="1">
                <a:solidFill>
                  <a:srgbClr val="0070C0"/>
                </a:solidFill>
              </a:rPr>
              <a:t>scene</a:t>
            </a:r>
            <a:r>
              <a:rPr lang="de-AT" dirty="0">
                <a:solidFill>
                  <a:srgbClr val="0070C0"/>
                </a:solidFill>
              </a:rPr>
              <a:t> </a:t>
            </a:r>
            <a:r>
              <a:rPr lang="de-AT" dirty="0" err="1">
                <a:solidFill>
                  <a:srgbClr val="0070C0"/>
                </a:solidFill>
              </a:rPr>
              <a:t>that</a:t>
            </a:r>
            <a:r>
              <a:rPr lang="de-AT" dirty="0">
                <a:solidFill>
                  <a:srgbClr val="0070C0"/>
                </a:solidFill>
              </a:rPr>
              <a:t> </a:t>
            </a:r>
            <a:r>
              <a:rPr lang="de-AT" dirty="0" err="1">
                <a:solidFill>
                  <a:srgbClr val="0070C0"/>
                </a:solidFill>
              </a:rPr>
              <a:t>is</a:t>
            </a:r>
            <a:r>
              <a:rPr lang="de-AT" dirty="0">
                <a:solidFill>
                  <a:srgbClr val="0070C0"/>
                </a:solidFill>
              </a:rPr>
              <a:t> </a:t>
            </a:r>
            <a:r>
              <a:rPr lang="de-AT" dirty="0" err="1">
                <a:solidFill>
                  <a:srgbClr val="0070C0"/>
                </a:solidFill>
              </a:rPr>
              <a:t>authored</a:t>
            </a:r>
            <a:r>
              <a:rPr lang="de-AT" dirty="0">
                <a:solidFill>
                  <a:srgbClr val="0070C0"/>
                </a:solidFill>
              </a:rPr>
              <a:t> </a:t>
            </a:r>
            <a:r>
              <a:rPr lang="de-AT" dirty="0" err="1">
                <a:solidFill>
                  <a:srgbClr val="0070C0"/>
                </a:solidFill>
              </a:rPr>
              <a:t>by</a:t>
            </a:r>
            <a:r>
              <a:rPr lang="de-AT" dirty="0">
                <a:solidFill>
                  <a:srgbClr val="0070C0"/>
                </a:solidFill>
              </a:rPr>
              <a:t> </a:t>
            </a:r>
            <a:r>
              <a:rPr lang="de-AT" dirty="0" err="1">
                <a:solidFill>
                  <a:srgbClr val="0070C0"/>
                </a:solidFill>
              </a:rPr>
              <a:t>several</a:t>
            </a:r>
            <a:r>
              <a:rPr lang="de-AT" dirty="0">
                <a:solidFill>
                  <a:srgbClr val="0070C0"/>
                </a:solidFill>
              </a:rPr>
              <a:t> </a:t>
            </a:r>
            <a:r>
              <a:rPr lang="de-AT" dirty="0" err="1">
                <a:solidFill>
                  <a:srgbClr val="0070C0"/>
                </a:solidFill>
              </a:rPr>
              <a:t>or</a:t>
            </a:r>
            <a:r>
              <a:rPr lang="de-AT" dirty="0">
                <a:solidFill>
                  <a:srgbClr val="0070C0"/>
                </a:solidFill>
              </a:rPr>
              <a:t> </a:t>
            </a:r>
            <a:r>
              <a:rPr lang="de-AT" dirty="0" err="1">
                <a:solidFill>
                  <a:srgbClr val="0070C0"/>
                </a:solidFill>
              </a:rPr>
              <a:t>many</a:t>
            </a:r>
            <a:r>
              <a:rPr lang="de-AT" dirty="0">
                <a:solidFill>
                  <a:srgbClr val="0070C0"/>
                </a:solidFill>
              </a:rPr>
              <a:t> </a:t>
            </a:r>
            <a:r>
              <a:rPr lang="de-AT" dirty="0" err="1">
                <a:solidFill>
                  <a:srgbClr val="0070C0"/>
                </a:solidFill>
              </a:rPr>
              <a:t>authors</a:t>
            </a:r>
            <a:endParaRPr lang="de-AT" dirty="0">
              <a:solidFill>
                <a:srgbClr val="0070C0"/>
              </a:solidFill>
            </a:endParaRPr>
          </a:p>
          <a:p>
            <a:pPr lvl="1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39086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Used</a:t>
            </a:r>
            <a:r>
              <a:rPr lang="de-AT" dirty="0"/>
              <a:t> Terms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Web3D Browser – BS </a:t>
            </a:r>
            <a:r>
              <a:rPr lang="de-AT" dirty="0" err="1"/>
              <a:t>Contact</a:t>
            </a:r>
            <a:r>
              <a:rPr lang="de-AT" dirty="0"/>
              <a:t> (registered </a:t>
            </a:r>
            <a:r>
              <a:rPr lang="de-AT" dirty="0" err="1"/>
              <a:t>trade</a:t>
            </a:r>
            <a:r>
              <a:rPr lang="de-AT" dirty="0"/>
              <a:t> </a:t>
            </a:r>
            <a:r>
              <a:rPr lang="de-AT" dirty="0" err="1"/>
              <a:t>mark</a:t>
            </a:r>
            <a:r>
              <a:rPr lang="de-AT" dirty="0"/>
              <a:t>)</a:t>
            </a:r>
          </a:p>
          <a:p>
            <a:r>
              <a:rPr lang="de-AT" dirty="0" err="1"/>
              <a:t>Collaboration</a:t>
            </a:r>
            <a:r>
              <a:rPr lang="de-AT" dirty="0"/>
              <a:t> Server (CS) – BS </a:t>
            </a:r>
            <a:r>
              <a:rPr lang="de-AT" dirty="0" err="1"/>
              <a:t>Collaborate</a:t>
            </a:r>
            <a:r>
              <a:rPr lang="de-AT" dirty="0"/>
              <a:t> (registered </a:t>
            </a:r>
            <a:r>
              <a:rPr lang="de-AT" dirty="0" err="1"/>
              <a:t>trade</a:t>
            </a:r>
            <a:r>
              <a:rPr lang="de-AT" dirty="0"/>
              <a:t> </a:t>
            </a:r>
            <a:r>
              <a:rPr lang="de-AT" dirty="0" err="1"/>
              <a:t>mark</a:t>
            </a:r>
            <a:r>
              <a:rPr lang="de-AT" dirty="0"/>
              <a:t>)</a:t>
            </a:r>
          </a:p>
          <a:p>
            <a:r>
              <a:rPr lang="de-AT" dirty="0"/>
              <a:t>Personal Scene Instance (PSI) – </a:t>
            </a:r>
            <a:r>
              <a:rPr lang="de-AT" dirty="0" err="1"/>
              <a:t>one</a:t>
            </a:r>
            <a:r>
              <a:rPr lang="de-AT" dirty="0"/>
              <a:t> </a:t>
            </a:r>
            <a:r>
              <a:rPr lang="de-AT" dirty="0" err="1"/>
              <a:t>instance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multiuser</a:t>
            </a:r>
            <a:r>
              <a:rPr lang="de-AT" dirty="0"/>
              <a:t> </a:t>
            </a:r>
            <a:r>
              <a:rPr lang="de-AT" dirty="0" err="1"/>
              <a:t>scene</a:t>
            </a:r>
            <a:endParaRPr lang="de-AT" dirty="0"/>
          </a:p>
          <a:p>
            <a:r>
              <a:rPr lang="de-AT" dirty="0"/>
              <a:t>Simple Multiuser Scene (SMS) – a </a:t>
            </a:r>
            <a:r>
              <a:rPr lang="de-AT" dirty="0" err="1"/>
              <a:t>set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resources</a:t>
            </a:r>
            <a:r>
              <a:rPr lang="de-AT" dirty="0"/>
              <a:t> in </a:t>
            </a:r>
            <a:r>
              <a:rPr lang="de-AT" dirty="0" err="1"/>
              <a:t>the</a:t>
            </a:r>
            <a:r>
              <a:rPr lang="de-AT" dirty="0"/>
              <a:t> 3D Web </a:t>
            </a:r>
            <a:r>
              <a:rPr lang="de-AT" dirty="0" err="1"/>
              <a:t>that</a:t>
            </a:r>
            <a:r>
              <a:rPr lang="de-AT" dirty="0"/>
              <a:t> </a:t>
            </a:r>
            <a:r>
              <a:rPr lang="de-AT" dirty="0" err="1"/>
              <a:t>can</a:t>
            </a:r>
            <a:r>
              <a:rPr lang="de-AT" dirty="0"/>
              <a:t> </a:t>
            </a:r>
            <a:r>
              <a:rPr lang="de-AT" dirty="0" err="1"/>
              <a:t>be</a:t>
            </a:r>
            <a:r>
              <a:rPr lang="de-AT" dirty="0"/>
              <a:t> </a:t>
            </a:r>
            <a:r>
              <a:rPr lang="de-AT" dirty="0" err="1"/>
              <a:t>instantiated</a:t>
            </a:r>
            <a:r>
              <a:rPr lang="de-AT" dirty="0"/>
              <a:t> in a </a:t>
            </a:r>
            <a:r>
              <a:rPr lang="de-AT" dirty="0" err="1"/>
              <a:t>set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PSIs (</a:t>
            </a:r>
            <a:r>
              <a:rPr lang="de-AT" dirty="0" err="1"/>
              <a:t>multiuser</a:t>
            </a:r>
            <a:r>
              <a:rPr lang="de-AT" dirty="0"/>
              <a:t> </a:t>
            </a:r>
            <a:r>
              <a:rPr lang="de-AT" dirty="0" err="1"/>
              <a:t>session</a:t>
            </a:r>
            <a:r>
              <a:rPr lang="de-AT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13916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Use</a:t>
            </a:r>
            <a:r>
              <a:rPr lang="de-AT" dirty="0"/>
              <a:t> Cases (1) – (4)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Network Sensor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(1) Event Distribution</a:t>
            </a:r>
          </a:p>
          <a:p>
            <a:r>
              <a:rPr lang="de-AT" dirty="0"/>
              <a:t>(2) (Re-)Setting States</a:t>
            </a:r>
          </a:p>
          <a:p>
            <a:r>
              <a:rPr lang="de-AT" dirty="0"/>
              <a:t>(3) </a:t>
            </a:r>
            <a:r>
              <a:rPr lang="de-AT" dirty="0" err="1"/>
              <a:t>Changing</a:t>
            </a:r>
            <a:r>
              <a:rPr lang="de-AT" dirty="0"/>
              <a:t> States </a:t>
            </a:r>
            <a:r>
              <a:rPr lang="de-AT" dirty="0" err="1"/>
              <a:t>by</a:t>
            </a:r>
            <a:r>
              <a:rPr lang="de-AT" dirty="0"/>
              <a:t> </a:t>
            </a:r>
            <a:r>
              <a:rPr lang="de-AT" dirty="0" err="1"/>
              <a:t>Predefined</a:t>
            </a:r>
            <a:r>
              <a:rPr lang="de-AT" dirty="0"/>
              <a:t> Server Side </a:t>
            </a:r>
            <a:r>
              <a:rPr lang="de-AT" dirty="0" err="1"/>
              <a:t>Calculations</a:t>
            </a:r>
            <a:endParaRPr lang="de-AT" dirty="0"/>
          </a:p>
          <a:p>
            <a:r>
              <a:rPr lang="de-AT" dirty="0"/>
              <a:t>(4) (New) </a:t>
            </a:r>
            <a:r>
              <a:rPr lang="de-AT" dirty="0" err="1"/>
              <a:t>Changing</a:t>
            </a:r>
            <a:r>
              <a:rPr lang="de-AT" dirty="0"/>
              <a:t> States </a:t>
            </a:r>
            <a:r>
              <a:rPr lang="de-AT" dirty="0" err="1"/>
              <a:t>by</a:t>
            </a:r>
            <a:r>
              <a:rPr lang="de-AT" dirty="0"/>
              <a:t> </a:t>
            </a:r>
            <a:r>
              <a:rPr lang="de-AT" dirty="0" err="1"/>
              <a:t>Selfwritten</a:t>
            </a:r>
            <a:r>
              <a:rPr lang="de-AT" dirty="0"/>
              <a:t> Client Side </a:t>
            </a:r>
            <a:r>
              <a:rPr lang="de-AT" dirty="0" err="1"/>
              <a:t>Calculations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6388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Use</a:t>
            </a:r>
            <a:r>
              <a:rPr lang="de-AT" dirty="0"/>
              <a:t> Case (1) – Event Distribution (e.g. </a:t>
            </a:r>
            <a:r>
              <a:rPr lang="de-AT" dirty="0" err="1"/>
              <a:t>touch</a:t>
            </a:r>
            <a:r>
              <a:rPr lang="de-AT" dirty="0"/>
              <a:t>)</a:t>
            </a:r>
          </a:p>
        </p:txBody>
      </p:sp>
      <p:cxnSp>
        <p:nvCxnSpPr>
          <p:cNvPr id="5" name="Gerader Verbinder 4"/>
          <p:cNvCxnSpPr/>
          <p:nvPr/>
        </p:nvCxnSpPr>
        <p:spPr>
          <a:xfrm>
            <a:off x="2347546" y="2479431"/>
            <a:ext cx="8792" cy="337624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1902552" y="1956211"/>
            <a:ext cx="8899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800" dirty="0"/>
              <a:t>PSI 1</a:t>
            </a:r>
          </a:p>
        </p:txBody>
      </p:sp>
      <p:cxnSp>
        <p:nvCxnSpPr>
          <p:cNvPr id="7" name="Gerader Verbinder 6"/>
          <p:cNvCxnSpPr/>
          <p:nvPr/>
        </p:nvCxnSpPr>
        <p:spPr>
          <a:xfrm>
            <a:off x="9500821" y="2479431"/>
            <a:ext cx="8792" cy="337624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9055827" y="1956211"/>
            <a:ext cx="8899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800" dirty="0"/>
              <a:t>PSI 2</a:t>
            </a:r>
          </a:p>
        </p:txBody>
      </p:sp>
      <p:cxnSp>
        <p:nvCxnSpPr>
          <p:cNvPr id="9" name="Gerader Verbinder 8"/>
          <p:cNvCxnSpPr/>
          <p:nvPr/>
        </p:nvCxnSpPr>
        <p:spPr>
          <a:xfrm>
            <a:off x="5924183" y="2479431"/>
            <a:ext cx="8792" cy="337624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5645124" y="1956211"/>
            <a:ext cx="5405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800" dirty="0"/>
              <a:t>CS</a:t>
            </a:r>
          </a:p>
        </p:txBody>
      </p:sp>
      <p:cxnSp>
        <p:nvCxnSpPr>
          <p:cNvPr id="12" name="Gerade Verbindung mit Pfeil 11"/>
          <p:cNvCxnSpPr/>
          <p:nvPr/>
        </p:nvCxnSpPr>
        <p:spPr>
          <a:xfrm>
            <a:off x="2356338" y="3009900"/>
            <a:ext cx="3576637" cy="64770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3231193" y="2825234"/>
            <a:ext cx="1134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err="1"/>
              <a:t>evt_touch</a:t>
            </a:r>
            <a:endParaRPr lang="de-AT" dirty="0"/>
          </a:p>
        </p:txBody>
      </p:sp>
      <p:sp>
        <p:nvSpPr>
          <p:cNvPr id="14" name="Textfeld 13"/>
          <p:cNvSpPr txBox="1"/>
          <p:nvPr/>
        </p:nvSpPr>
        <p:spPr>
          <a:xfrm>
            <a:off x="7384093" y="3714750"/>
            <a:ext cx="1134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err="1"/>
              <a:t>touch_evt</a:t>
            </a:r>
            <a:endParaRPr lang="de-AT" dirty="0"/>
          </a:p>
        </p:txBody>
      </p:sp>
      <p:cxnSp>
        <p:nvCxnSpPr>
          <p:cNvPr id="15" name="Gerade Verbindung mit Pfeil 14"/>
          <p:cNvCxnSpPr/>
          <p:nvPr/>
        </p:nvCxnSpPr>
        <p:spPr>
          <a:xfrm>
            <a:off x="5915390" y="3864219"/>
            <a:ext cx="3576637" cy="64770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/>
          <p:nvPr/>
        </p:nvCxnSpPr>
        <p:spPr>
          <a:xfrm flipH="1">
            <a:off x="2329959" y="3864219"/>
            <a:ext cx="3576637" cy="64770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3214962" y="3839335"/>
            <a:ext cx="1134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err="1"/>
              <a:t>touch_evt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515120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Use</a:t>
            </a:r>
            <a:r>
              <a:rPr lang="de-AT" dirty="0"/>
              <a:t> Case (2) – Setting a State (e.g. </a:t>
            </a:r>
            <a:r>
              <a:rPr lang="de-AT" dirty="0" err="1"/>
              <a:t>position</a:t>
            </a:r>
            <a:r>
              <a:rPr lang="de-AT" dirty="0"/>
              <a:t>)</a:t>
            </a:r>
          </a:p>
        </p:txBody>
      </p:sp>
      <p:cxnSp>
        <p:nvCxnSpPr>
          <p:cNvPr id="5" name="Gerader Verbinder 4"/>
          <p:cNvCxnSpPr/>
          <p:nvPr/>
        </p:nvCxnSpPr>
        <p:spPr>
          <a:xfrm>
            <a:off x="2347546" y="2479431"/>
            <a:ext cx="8792" cy="337624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1902552" y="1956211"/>
            <a:ext cx="8899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800" dirty="0"/>
              <a:t>PSI 1</a:t>
            </a:r>
          </a:p>
        </p:txBody>
      </p:sp>
      <p:cxnSp>
        <p:nvCxnSpPr>
          <p:cNvPr id="7" name="Gerader Verbinder 6"/>
          <p:cNvCxnSpPr/>
          <p:nvPr/>
        </p:nvCxnSpPr>
        <p:spPr>
          <a:xfrm>
            <a:off x="9500821" y="2479431"/>
            <a:ext cx="8792" cy="337624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9055827" y="1956211"/>
            <a:ext cx="8899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800" dirty="0"/>
              <a:t>PSI 2</a:t>
            </a:r>
          </a:p>
        </p:txBody>
      </p:sp>
      <p:cxnSp>
        <p:nvCxnSpPr>
          <p:cNvPr id="9" name="Gerader Verbinder 8"/>
          <p:cNvCxnSpPr/>
          <p:nvPr/>
        </p:nvCxnSpPr>
        <p:spPr>
          <a:xfrm>
            <a:off x="5924183" y="2479431"/>
            <a:ext cx="8792" cy="337624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5645124" y="1956211"/>
            <a:ext cx="5405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800" dirty="0"/>
              <a:t>CS</a:t>
            </a:r>
          </a:p>
        </p:txBody>
      </p:sp>
      <p:cxnSp>
        <p:nvCxnSpPr>
          <p:cNvPr id="12" name="Gerade Verbindung mit Pfeil 11"/>
          <p:cNvCxnSpPr/>
          <p:nvPr/>
        </p:nvCxnSpPr>
        <p:spPr>
          <a:xfrm>
            <a:off x="2356338" y="3009900"/>
            <a:ext cx="3576637" cy="64770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3231193" y="2825234"/>
            <a:ext cx="1340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err="1"/>
              <a:t>set_position</a:t>
            </a:r>
            <a:endParaRPr lang="de-AT" dirty="0"/>
          </a:p>
        </p:txBody>
      </p:sp>
      <p:sp>
        <p:nvSpPr>
          <p:cNvPr id="14" name="Textfeld 13"/>
          <p:cNvSpPr txBox="1"/>
          <p:nvPr/>
        </p:nvSpPr>
        <p:spPr>
          <a:xfrm>
            <a:off x="7384093" y="3714750"/>
            <a:ext cx="1856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err="1"/>
              <a:t>position_changed</a:t>
            </a:r>
            <a:endParaRPr lang="de-AT" dirty="0"/>
          </a:p>
        </p:txBody>
      </p:sp>
      <p:cxnSp>
        <p:nvCxnSpPr>
          <p:cNvPr id="15" name="Gerade Verbindung mit Pfeil 14"/>
          <p:cNvCxnSpPr/>
          <p:nvPr/>
        </p:nvCxnSpPr>
        <p:spPr>
          <a:xfrm>
            <a:off x="5915390" y="3864219"/>
            <a:ext cx="3576637" cy="64770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/>
          <p:nvPr/>
        </p:nvCxnSpPr>
        <p:spPr>
          <a:xfrm flipH="1">
            <a:off x="2329959" y="3864219"/>
            <a:ext cx="3576637" cy="64770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3072592" y="3707423"/>
            <a:ext cx="1856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err="1"/>
              <a:t>position_changed</a:t>
            </a:r>
            <a:endParaRPr lang="de-AT" dirty="0"/>
          </a:p>
        </p:txBody>
      </p:sp>
      <p:sp>
        <p:nvSpPr>
          <p:cNvPr id="3" name="Legende: mit gebogener Linie 2"/>
          <p:cNvSpPr/>
          <p:nvPr/>
        </p:nvSpPr>
        <p:spPr>
          <a:xfrm>
            <a:off x="6947892" y="2307079"/>
            <a:ext cx="1364339" cy="1237856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07883"/>
              <a:gd name="adj6" fmla="val -69705"/>
            </a:avLst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>
                <a:solidFill>
                  <a:schemeClr val="tx1"/>
                </a:solidFill>
              </a:rPr>
              <a:t>Position </a:t>
            </a:r>
            <a:r>
              <a:rPr lang="de-AT" dirty="0" err="1">
                <a:solidFill>
                  <a:schemeClr val="tx1"/>
                </a:solidFill>
              </a:rPr>
              <a:t>is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stored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persistently</a:t>
            </a:r>
            <a:endParaRPr lang="de-A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603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Use</a:t>
            </a:r>
            <a:r>
              <a:rPr lang="de-AT" dirty="0"/>
              <a:t> Case (2) – </a:t>
            </a:r>
            <a:r>
              <a:rPr lang="de-AT" dirty="0" err="1"/>
              <a:t>Initializing</a:t>
            </a:r>
            <a:r>
              <a:rPr lang="de-AT" dirty="0"/>
              <a:t> a State</a:t>
            </a:r>
          </a:p>
        </p:txBody>
      </p:sp>
      <p:cxnSp>
        <p:nvCxnSpPr>
          <p:cNvPr id="5" name="Gerader Verbinder 4"/>
          <p:cNvCxnSpPr/>
          <p:nvPr/>
        </p:nvCxnSpPr>
        <p:spPr>
          <a:xfrm>
            <a:off x="2347546" y="2479431"/>
            <a:ext cx="8792" cy="337624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1902552" y="1956211"/>
            <a:ext cx="8899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800" dirty="0"/>
              <a:t>PSI 1</a:t>
            </a:r>
          </a:p>
        </p:txBody>
      </p:sp>
      <p:cxnSp>
        <p:nvCxnSpPr>
          <p:cNvPr id="7" name="Gerader Verbinder 6"/>
          <p:cNvCxnSpPr/>
          <p:nvPr/>
        </p:nvCxnSpPr>
        <p:spPr>
          <a:xfrm>
            <a:off x="9500820" y="3371850"/>
            <a:ext cx="8793" cy="2483827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8795375" y="2841549"/>
            <a:ext cx="22377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800" dirty="0"/>
              <a:t>PSI 2 (</a:t>
            </a:r>
            <a:r>
              <a:rPr lang="de-AT" sz="2800" dirty="0" err="1"/>
              <a:t>startup</a:t>
            </a:r>
            <a:r>
              <a:rPr lang="de-AT" sz="2800" dirty="0"/>
              <a:t>)</a:t>
            </a:r>
          </a:p>
        </p:txBody>
      </p:sp>
      <p:cxnSp>
        <p:nvCxnSpPr>
          <p:cNvPr id="9" name="Gerader Verbinder 8"/>
          <p:cNvCxnSpPr/>
          <p:nvPr/>
        </p:nvCxnSpPr>
        <p:spPr>
          <a:xfrm>
            <a:off x="5924183" y="2479431"/>
            <a:ext cx="8792" cy="337624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5645124" y="1956211"/>
            <a:ext cx="5405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800" dirty="0"/>
              <a:t>CS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7384092" y="4458011"/>
            <a:ext cx="1856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err="1"/>
              <a:t>position_changed</a:t>
            </a:r>
            <a:endParaRPr lang="de-AT" dirty="0"/>
          </a:p>
        </p:txBody>
      </p:sp>
      <p:cxnSp>
        <p:nvCxnSpPr>
          <p:cNvPr id="15" name="Gerade Verbindung mit Pfeil 14"/>
          <p:cNvCxnSpPr/>
          <p:nvPr/>
        </p:nvCxnSpPr>
        <p:spPr>
          <a:xfrm>
            <a:off x="5932976" y="4503493"/>
            <a:ext cx="3576637" cy="64770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Legende: mit gebogener Linie 2"/>
          <p:cNvSpPr/>
          <p:nvPr/>
        </p:nvSpPr>
        <p:spPr>
          <a:xfrm>
            <a:off x="6947892" y="2307079"/>
            <a:ext cx="1364339" cy="1237856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40169"/>
              <a:gd name="adj6" fmla="val -68309"/>
            </a:avLst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>
                <a:solidFill>
                  <a:schemeClr val="tx1"/>
                </a:solidFill>
              </a:rPr>
              <a:t>Position </a:t>
            </a:r>
            <a:r>
              <a:rPr lang="de-AT" dirty="0" err="1">
                <a:solidFill>
                  <a:schemeClr val="tx1"/>
                </a:solidFill>
              </a:rPr>
              <a:t>has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been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stored</a:t>
            </a:r>
            <a:r>
              <a:rPr lang="de-AT" dirty="0">
                <a:solidFill>
                  <a:schemeClr val="tx1"/>
                </a:solidFill>
              </a:rPr>
              <a:t> </a:t>
            </a:r>
            <a:r>
              <a:rPr lang="de-AT" dirty="0" err="1">
                <a:solidFill>
                  <a:schemeClr val="tx1"/>
                </a:solidFill>
              </a:rPr>
              <a:t>persistently</a:t>
            </a:r>
            <a:endParaRPr lang="de-AT" dirty="0">
              <a:solidFill>
                <a:schemeClr val="tx1"/>
              </a:solidFill>
            </a:endParaRPr>
          </a:p>
        </p:txBody>
      </p:sp>
      <p:cxnSp>
        <p:nvCxnSpPr>
          <p:cNvPr id="18" name="Gerade Verbindung mit Pfeil 17"/>
          <p:cNvCxnSpPr/>
          <p:nvPr/>
        </p:nvCxnSpPr>
        <p:spPr>
          <a:xfrm flipH="1">
            <a:off x="5915390" y="3677623"/>
            <a:ext cx="3576637" cy="64770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/>
        </p:nvSpPr>
        <p:spPr>
          <a:xfrm>
            <a:off x="6144744" y="3674243"/>
            <a:ext cx="489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err="1"/>
              <a:t>init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77065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Use</a:t>
            </a:r>
            <a:r>
              <a:rPr lang="de-AT" dirty="0"/>
              <a:t> Case (3) – </a:t>
            </a:r>
            <a:r>
              <a:rPr lang="de-AT" sz="4000" dirty="0"/>
              <a:t>Server Side </a:t>
            </a:r>
            <a:r>
              <a:rPr lang="de-AT" sz="4000" dirty="0" err="1"/>
              <a:t>Calculations</a:t>
            </a:r>
            <a:r>
              <a:rPr lang="de-AT" sz="4000" dirty="0"/>
              <a:t> (e.g. </a:t>
            </a:r>
            <a:r>
              <a:rPr lang="de-AT" sz="4000" dirty="0" err="1"/>
              <a:t>add</a:t>
            </a:r>
            <a:r>
              <a:rPr lang="de-AT" sz="4000" dirty="0"/>
              <a:t>)</a:t>
            </a:r>
            <a:endParaRPr lang="de-AT" dirty="0"/>
          </a:p>
        </p:txBody>
      </p:sp>
      <p:cxnSp>
        <p:nvCxnSpPr>
          <p:cNvPr id="5" name="Gerader Verbinder 4"/>
          <p:cNvCxnSpPr/>
          <p:nvPr/>
        </p:nvCxnSpPr>
        <p:spPr>
          <a:xfrm>
            <a:off x="2347546" y="2479431"/>
            <a:ext cx="8792" cy="337624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/>
          <p:cNvSpPr txBox="1"/>
          <p:nvPr/>
        </p:nvSpPr>
        <p:spPr>
          <a:xfrm>
            <a:off x="1902552" y="1956211"/>
            <a:ext cx="8899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800" dirty="0"/>
              <a:t>PSI 1</a:t>
            </a:r>
          </a:p>
        </p:txBody>
      </p:sp>
      <p:cxnSp>
        <p:nvCxnSpPr>
          <p:cNvPr id="7" name="Gerader Verbinder 6"/>
          <p:cNvCxnSpPr/>
          <p:nvPr/>
        </p:nvCxnSpPr>
        <p:spPr>
          <a:xfrm>
            <a:off x="9500821" y="2479431"/>
            <a:ext cx="8792" cy="337624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9055827" y="1956211"/>
            <a:ext cx="8899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800" dirty="0"/>
              <a:t>PSI 2</a:t>
            </a:r>
          </a:p>
        </p:txBody>
      </p:sp>
      <p:cxnSp>
        <p:nvCxnSpPr>
          <p:cNvPr id="9" name="Gerader Verbinder 8"/>
          <p:cNvCxnSpPr/>
          <p:nvPr/>
        </p:nvCxnSpPr>
        <p:spPr>
          <a:xfrm>
            <a:off x="5924183" y="2479431"/>
            <a:ext cx="8792" cy="3376246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5645124" y="1956211"/>
            <a:ext cx="5405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800" dirty="0"/>
              <a:t>CS</a:t>
            </a:r>
          </a:p>
        </p:txBody>
      </p:sp>
      <p:cxnSp>
        <p:nvCxnSpPr>
          <p:cNvPr id="12" name="Gerade Verbindung mit Pfeil 11"/>
          <p:cNvCxnSpPr/>
          <p:nvPr/>
        </p:nvCxnSpPr>
        <p:spPr>
          <a:xfrm>
            <a:off x="2356338" y="3009900"/>
            <a:ext cx="3576637" cy="64770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3231193" y="2825234"/>
            <a:ext cx="1414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err="1"/>
              <a:t>add_position</a:t>
            </a:r>
            <a:endParaRPr lang="de-AT" dirty="0"/>
          </a:p>
        </p:txBody>
      </p:sp>
      <p:sp>
        <p:nvSpPr>
          <p:cNvPr id="14" name="Textfeld 13"/>
          <p:cNvSpPr txBox="1"/>
          <p:nvPr/>
        </p:nvSpPr>
        <p:spPr>
          <a:xfrm>
            <a:off x="7384093" y="3714750"/>
            <a:ext cx="1856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err="1"/>
              <a:t>position_changed</a:t>
            </a:r>
            <a:endParaRPr lang="de-AT" dirty="0"/>
          </a:p>
        </p:txBody>
      </p:sp>
      <p:cxnSp>
        <p:nvCxnSpPr>
          <p:cNvPr id="15" name="Gerade Verbindung mit Pfeil 14"/>
          <p:cNvCxnSpPr/>
          <p:nvPr/>
        </p:nvCxnSpPr>
        <p:spPr>
          <a:xfrm>
            <a:off x="5915390" y="3864219"/>
            <a:ext cx="3576637" cy="64770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/>
          <p:nvPr/>
        </p:nvCxnSpPr>
        <p:spPr>
          <a:xfrm flipH="1">
            <a:off x="2329959" y="3864219"/>
            <a:ext cx="3576637" cy="64770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3072592" y="3707423"/>
            <a:ext cx="1856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err="1"/>
              <a:t>position_changed</a:t>
            </a:r>
            <a:endParaRPr lang="de-AT" dirty="0"/>
          </a:p>
        </p:txBody>
      </p:sp>
      <p:sp>
        <p:nvSpPr>
          <p:cNvPr id="3" name="Legende: mit gebogener Linie 2"/>
          <p:cNvSpPr/>
          <p:nvPr/>
        </p:nvSpPr>
        <p:spPr>
          <a:xfrm>
            <a:off x="6947892" y="2307079"/>
            <a:ext cx="1364339" cy="1237856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07883"/>
              <a:gd name="adj6" fmla="val -69705"/>
            </a:avLst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>
                <a:solidFill>
                  <a:schemeClr val="tx1"/>
                </a:solidFill>
              </a:rPr>
              <a:t>Server Side </a:t>
            </a:r>
            <a:r>
              <a:rPr lang="de-AT" dirty="0" err="1">
                <a:solidFill>
                  <a:schemeClr val="tx1"/>
                </a:solidFill>
              </a:rPr>
              <a:t>Calculation</a:t>
            </a:r>
            <a:endParaRPr lang="de-A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83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/>
              <a:t>Use</a:t>
            </a:r>
            <a:r>
              <a:rPr lang="de-AT" dirty="0"/>
              <a:t> Case (1) – (3) – Assessment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Event Distribution </a:t>
            </a:r>
            <a:r>
              <a:rPr lang="de-AT" dirty="0" err="1"/>
              <a:t>is</a:t>
            </a:r>
            <a:r>
              <a:rPr lang="de-AT" dirty="0"/>
              <a:t> </a:t>
            </a:r>
            <a:r>
              <a:rPr lang="de-AT" dirty="0" err="1"/>
              <a:t>very</a:t>
            </a:r>
            <a:r>
              <a:rPr lang="de-AT" dirty="0"/>
              <a:t> simple</a:t>
            </a:r>
          </a:p>
          <a:p>
            <a:r>
              <a:rPr lang="de-AT" dirty="0"/>
              <a:t>Event Distribution </a:t>
            </a:r>
            <a:r>
              <a:rPr lang="de-AT" dirty="0" err="1"/>
              <a:t>can</a:t>
            </a:r>
            <a:r>
              <a:rPr lang="de-AT" dirty="0"/>
              <a:t> </a:t>
            </a:r>
            <a:r>
              <a:rPr lang="de-AT" dirty="0" err="1"/>
              <a:t>be</a:t>
            </a:r>
            <a:r>
              <a:rPr lang="de-AT" dirty="0"/>
              <a:t> </a:t>
            </a:r>
            <a:r>
              <a:rPr lang="de-AT" dirty="0" err="1"/>
              <a:t>used</a:t>
            </a:r>
            <a:r>
              <a:rPr lang="de-AT" dirty="0"/>
              <a:t> </a:t>
            </a:r>
            <a:r>
              <a:rPr lang="de-AT" dirty="0" err="1"/>
              <a:t>to</a:t>
            </a:r>
            <a:r>
              <a:rPr lang="de-AT" dirty="0"/>
              <a:t> </a:t>
            </a:r>
            <a:r>
              <a:rPr lang="de-AT" dirty="0" err="1"/>
              <a:t>start</a:t>
            </a:r>
            <a:r>
              <a:rPr lang="de-AT" dirty="0"/>
              <a:t> </a:t>
            </a:r>
            <a:r>
              <a:rPr lang="de-AT" dirty="0" err="1"/>
              <a:t>pre-defined</a:t>
            </a:r>
            <a:r>
              <a:rPr lang="de-AT" dirty="0"/>
              <a:t> </a:t>
            </a:r>
            <a:r>
              <a:rPr lang="de-AT" dirty="0" err="1"/>
              <a:t>animations</a:t>
            </a:r>
            <a:endParaRPr lang="de-AT" dirty="0"/>
          </a:p>
          <a:p>
            <a:r>
              <a:rPr lang="de-AT" dirty="0"/>
              <a:t>Setting a </a:t>
            </a:r>
            <a:r>
              <a:rPr lang="de-AT" dirty="0" err="1"/>
              <a:t>state</a:t>
            </a:r>
            <a:r>
              <a:rPr lang="de-AT" dirty="0"/>
              <a:t> </a:t>
            </a:r>
            <a:r>
              <a:rPr lang="de-AT" dirty="0" err="1"/>
              <a:t>with</a:t>
            </a:r>
            <a:r>
              <a:rPr lang="de-AT" dirty="0"/>
              <a:t> „</a:t>
            </a:r>
            <a:r>
              <a:rPr lang="de-AT" dirty="0" err="1"/>
              <a:t>set</a:t>
            </a:r>
            <a:r>
              <a:rPr lang="de-AT" dirty="0"/>
              <a:t>_“ </a:t>
            </a:r>
            <a:r>
              <a:rPr lang="de-AT" dirty="0" err="1"/>
              <a:t>implies</a:t>
            </a:r>
            <a:r>
              <a:rPr lang="de-AT" dirty="0"/>
              <a:t> a „</a:t>
            </a:r>
            <a:r>
              <a:rPr lang="de-AT" dirty="0" err="1"/>
              <a:t>REset</a:t>
            </a:r>
            <a:r>
              <a:rPr lang="de-AT" dirty="0"/>
              <a:t>“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state</a:t>
            </a:r>
            <a:r>
              <a:rPr lang="de-AT" dirty="0"/>
              <a:t>, </a:t>
            </a:r>
            <a:r>
              <a:rPr lang="de-AT" dirty="0" err="1"/>
              <a:t>because</a:t>
            </a:r>
            <a:r>
              <a:rPr lang="de-AT" dirty="0"/>
              <a:t> </a:t>
            </a:r>
            <a:r>
              <a:rPr lang="de-AT" dirty="0" err="1"/>
              <a:t>it</a:t>
            </a:r>
            <a:r>
              <a:rPr lang="de-AT" dirty="0"/>
              <a:t> </a:t>
            </a:r>
            <a:r>
              <a:rPr lang="de-AT" dirty="0" err="1"/>
              <a:t>does</a:t>
            </a:r>
            <a:r>
              <a:rPr lang="de-AT" dirty="0"/>
              <a:t> not </a:t>
            </a:r>
            <a:r>
              <a:rPr lang="de-AT" dirty="0" err="1"/>
              <a:t>take</a:t>
            </a:r>
            <a:r>
              <a:rPr lang="de-AT" dirty="0"/>
              <a:t> care </a:t>
            </a:r>
            <a:r>
              <a:rPr lang="de-AT" dirty="0" err="1"/>
              <a:t>about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current</a:t>
            </a:r>
            <a:r>
              <a:rPr lang="de-AT" dirty="0"/>
              <a:t> </a:t>
            </a:r>
            <a:r>
              <a:rPr lang="de-AT" dirty="0" err="1"/>
              <a:t>value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state</a:t>
            </a:r>
            <a:endParaRPr lang="de-AT" dirty="0"/>
          </a:p>
          <a:p>
            <a:r>
              <a:rPr lang="de-AT" dirty="0" err="1"/>
              <a:t>Changing</a:t>
            </a:r>
            <a:r>
              <a:rPr lang="de-AT" dirty="0"/>
              <a:t> a </a:t>
            </a:r>
            <a:r>
              <a:rPr lang="de-AT" dirty="0" err="1"/>
              <a:t>state</a:t>
            </a:r>
            <a:r>
              <a:rPr lang="de-AT" dirty="0"/>
              <a:t> </a:t>
            </a:r>
            <a:r>
              <a:rPr lang="de-AT" dirty="0" err="1"/>
              <a:t>with</a:t>
            </a:r>
            <a:r>
              <a:rPr lang="de-AT" dirty="0"/>
              <a:t> </a:t>
            </a:r>
            <a:r>
              <a:rPr lang="de-AT" dirty="0" err="1"/>
              <a:t>predefined</a:t>
            </a:r>
            <a:r>
              <a:rPr lang="de-AT" dirty="0"/>
              <a:t> </a:t>
            </a:r>
            <a:r>
              <a:rPr lang="de-AT" dirty="0" err="1"/>
              <a:t>server</a:t>
            </a:r>
            <a:r>
              <a:rPr lang="de-AT" dirty="0"/>
              <a:t> </a:t>
            </a:r>
            <a:r>
              <a:rPr lang="de-AT" dirty="0" err="1"/>
              <a:t>side</a:t>
            </a:r>
            <a:r>
              <a:rPr lang="de-AT" dirty="0"/>
              <a:t> </a:t>
            </a:r>
            <a:r>
              <a:rPr lang="de-AT" dirty="0" err="1"/>
              <a:t>calculations</a:t>
            </a:r>
            <a:r>
              <a:rPr lang="de-AT" dirty="0"/>
              <a:t> </a:t>
            </a:r>
            <a:r>
              <a:rPr lang="de-AT" dirty="0" err="1"/>
              <a:t>is</a:t>
            </a:r>
            <a:r>
              <a:rPr lang="de-AT" dirty="0"/>
              <a:t> </a:t>
            </a:r>
            <a:r>
              <a:rPr lang="de-AT" dirty="0" err="1"/>
              <a:t>better</a:t>
            </a:r>
            <a:r>
              <a:rPr lang="de-AT" dirty="0"/>
              <a:t>, </a:t>
            </a:r>
            <a:r>
              <a:rPr lang="de-AT" dirty="0" err="1"/>
              <a:t>because</a:t>
            </a:r>
            <a:r>
              <a:rPr lang="de-AT" dirty="0"/>
              <a:t> </a:t>
            </a:r>
            <a:r>
              <a:rPr lang="de-AT" dirty="0" err="1"/>
              <a:t>it</a:t>
            </a:r>
            <a:r>
              <a:rPr lang="de-AT" dirty="0"/>
              <a:t> </a:t>
            </a:r>
            <a:r>
              <a:rPr lang="de-AT" dirty="0" err="1"/>
              <a:t>cares</a:t>
            </a:r>
            <a:r>
              <a:rPr lang="de-AT" dirty="0"/>
              <a:t> </a:t>
            </a:r>
            <a:r>
              <a:rPr lang="de-AT" dirty="0" err="1"/>
              <a:t>about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current</a:t>
            </a:r>
            <a:r>
              <a:rPr lang="de-AT" dirty="0"/>
              <a:t> </a:t>
            </a:r>
            <a:r>
              <a:rPr lang="de-AT" dirty="0" err="1"/>
              <a:t>value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state</a:t>
            </a:r>
            <a:endParaRPr lang="de-AT" dirty="0"/>
          </a:p>
          <a:p>
            <a:r>
              <a:rPr lang="de-AT" b="1" u="sng" dirty="0" err="1">
                <a:solidFill>
                  <a:srgbClr val="FF0000"/>
                </a:solidFill>
              </a:rPr>
              <a:t>Con</a:t>
            </a:r>
            <a:r>
              <a:rPr lang="de-AT" dirty="0"/>
              <a:t>: </a:t>
            </a:r>
            <a:r>
              <a:rPr lang="de-AT" dirty="0" err="1"/>
              <a:t>server</a:t>
            </a:r>
            <a:r>
              <a:rPr lang="de-AT" dirty="0"/>
              <a:t> </a:t>
            </a:r>
            <a:r>
              <a:rPr lang="de-AT" dirty="0" err="1"/>
              <a:t>side</a:t>
            </a:r>
            <a:r>
              <a:rPr lang="de-AT" dirty="0"/>
              <a:t> </a:t>
            </a:r>
            <a:r>
              <a:rPr lang="de-AT" dirty="0" err="1"/>
              <a:t>calculations</a:t>
            </a:r>
            <a:r>
              <a:rPr lang="de-AT" dirty="0"/>
              <a:t> </a:t>
            </a:r>
            <a:r>
              <a:rPr lang="de-AT" dirty="0" err="1"/>
              <a:t>cannot</a:t>
            </a:r>
            <a:r>
              <a:rPr lang="de-AT" dirty="0"/>
              <a:t> </a:t>
            </a:r>
            <a:r>
              <a:rPr lang="de-AT" dirty="0" err="1"/>
              <a:t>be</a:t>
            </a:r>
            <a:r>
              <a:rPr lang="de-AT" dirty="0"/>
              <a:t> </a:t>
            </a:r>
            <a:r>
              <a:rPr lang="de-AT" dirty="0" err="1"/>
              <a:t>implemented</a:t>
            </a:r>
            <a:r>
              <a:rPr lang="de-AT" dirty="0"/>
              <a:t>/</a:t>
            </a:r>
            <a:r>
              <a:rPr lang="de-AT" dirty="0" err="1"/>
              <a:t>enhanced</a:t>
            </a:r>
            <a:r>
              <a:rPr lang="de-AT" dirty="0"/>
              <a:t> </a:t>
            </a:r>
            <a:r>
              <a:rPr lang="de-AT" dirty="0" err="1"/>
              <a:t>by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scene</a:t>
            </a:r>
            <a:r>
              <a:rPr lang="de-AT" dirty="0"/>
              <a:t> </a:t>
            </a:r>
            <a:r>
              <a:rPr lang="de-AT" dirty="0" err="1"/>
              <a:t>author</a:t>
            </a:r>
            <a:r>
              <a:rPr lang="de-AT" dirty="0"/>
              <a:t> </a:t>
            </a:r>
            <a:r>
              <a:rPr lang="de-AT" dirty="0" err="1"/>
              <a:t>unless</a:t>
            </a:r>
            <a:r>
              <a:rPr lang="de-AT" dirty="0"/>
              <a:t> he </a:t>
            </a:r>
            <a:r>
              <a:rPr lang="de-AT" dirty="0" err="1"/>
              <a:t>is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server</a:t>
            </a:r>
            <a:r>
              <a:rPr lang="de-AT" dirty="0"/>
              <a:t> </a:t>
            </a:r>
            <a:r>
              <a:rPr lang="de-AT" dirty="0" err="1"/>
              <a:t>operator</a:t>
            </a:r>
            <a:endParaRPr lang="de-AT" dirty="0"/>
          </a:p>
          <a:p>
            <a:r>
              <a:rPr lang="de-AT" b="1" u="sng" dirty="0">
                <a:solidFill>
                  <a:srgbClr val="FF0000"/>
                </a:solidFill>
              </a:rPr>
              <a:t>Solution </a:t>
            </a:r>
            <a:r>
              <a:rPr lang="de-AT" b="1" u="sng" dirty="0" err="1">
                <a:solidFill>
                  <a:srgbClr val="FF0000"/>
                </a:solidFill>
              </a:rPr>
              <a:t>of</a:t>
            </a:r>
            <a:r>
              <a:rPr lang="de-AT" b="1" u="sng" dirty="0">
                <a:solidFill>
                  <a:srgbClr val="FF0000"/>
                </a:solidFill>
              </a:rPr>
              <a:t> </a:t>
            </a:r>
            <a:r>
              <a:rPr lang="de-AT" b="1" u="sng" dirty="0" err="1">
                <a:solidFill>
                  <a:srgbClr val="FF0000"/>
                </a:solidFill>
              </a:rPr>
              <a:t>the</a:t>
            </a:r>
            <a:r>
              <a:rPr lang="de-AT" b="1" u="sng" dirty="0">
                <a:solidFill>
                  <a:srgbClr val="FF0000"/>
                </a:solidFill>
              </a:rPr>
              <a:t> </a:t>
            </a:r>
            <a:r>
              <a:rPr lang="de-AT" b="1" u="sng" dirty="0" err="1">
                <a:solidFill>
                  <a:srgbClr val="FF0000"/>
                </a:solidFill>
              </a:rPr>
              <a:t>Con</a:t>
            </a:r>
            <a:r>
              <a:rPr lang="de-AT" dirty="0"/>
              <a:t>: </a:t>
            </a:r>
            <a:r>
              <a:rPr lang="de-AT" dirty="0" err="1"/>
              <a:t>Use</a:t>
            </a:r>
            <a:r>
              <a:rPr lang="de-AT" dirty="0"/>
              <a:t> Case (4)</a:t>
            </a:r>
          </a:p>
        </p:txBody>
      </p:sp>
    </p:spTree>
    <p:extLst>
      <p:ext uri="{BB962C8B-B14F-4D97-AF65-F5344CB8AC3E}">
        <p14:creationId xmlns:p14="http://schemas.microsoft.com/office/powerpoint/2010/main" val="84720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622</Words>
  <Application>Microsoft Office PowerPoint</Application>
  <PresentationFormat>Benutzerdefiniert</PresentationFormat>
  <Paragraphs>105</Paragraphs>
  <Slides>14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5" baseType="lpstr">
      <vt:lpstr>Office</vt:lpstr>
      <vt:lpstr>Simple Multiuser Scenes for the 3D Web</vt:lpstr>
      <vt:lpstr>Management Summary</vt:lpstr>
      <vt:lpstr>Used Terms</vt:lpstr>
      <vt:lpstr>Use Cases (1) – (4) of the Network Sensor</vt:lpstr>
      <vt:lpstr>Use Case (1) – Event Distribution (e.g. touch)</vt:lpstr>
      <vt:lpstr>Use Case (2) – Setting a State (e.g. position)</vt:lpstr>
      <vt:lpstr>Use Case (2) – Initializing a State</vt:lpstr>
      <vt:lpstr>Use Case (3) – Server Side Calculations (e.g. add)</vt:lpstr>
      <vt:lpstr>Use Case (1) – (3) – Assessment</vt:lpstr>
      <vt:lpstr>Use Case (4) – Client Side Calculations</vt:lpstr>
      <vt:lpstr>Use Case (4) – Assessment</vt:lpstr>
      <vt:lpstr>Problem – Collision of Stream Names</vt:lpstr>
      <vt:lpstr>Solution – Meta Structure of the Scene</vt:lpstr>
      <vt:lpstr>Additional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Valentin Christoph</dc:creator>
  <cp:lastModifiedBy>x</cp:lastModifiedBy>
  <cp:revision>30</cp:revision>
  <dcterms:created xsi:type="dcterms:W3CDTF">2017-10-26T18:29:22Z</dcterms:created>
  <dcterms:modified xsi:type="dcterms:W3CDTF">2017-10-28T05:51:54Z</dcterms:modified>
</cp:coreProperties>
</file>