
<file path=[Content_Types].xml><?xml version="1.0" encoding="utf-8"?>
<Types xmlns="http://schemas.openxmlformats.org/package/2006/content-types">
  <Default Extension="glb" ContentType="model/gltf.binary"/>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8" r:id="rId2"/>
    <p:sldMasterId id="2147483700" r:id="rId3"/>
  </p:sldMasterIdLst>
  <p:sldIdLst>
    <p:sldId id="256"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5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제목 없는 구역" id="{7B83E807-5E58-41DD-B775-E75F496FADD8}">
          <p14:sldIdLst>
            <p14:sldId id="256"/>
            <p14:sldId id="263"/>
            <p14:sldId id="264"/>
            <p14:sldId id="265"/>
            <p14:sldId id="266"/>
            <p14:sldId id="267"/>
            <p14:sldId id="268"/>
            <p14:sldId id="269"/>
            <p14:sldId id="270"/>
            <p14:sldId id="271"/>
            <p14:sldId id="272"/>
            <p14:sldId id="273"/>
            <p14:sldId id="274"/>
            <p14:sldId id="275"/>
            <p14:sldId id="276"/>
            <p14:sldId id="277"/>
            <p14:sldId id="278"/>
            <p14:sldId id="279"/>
            <p14:sldId id="2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87A"/>
    <a:srgbClr val="FFE181"/>
    <a:srgbClr val="FFCD2F"/>
    <a:srgbClr val="1E3173"/>
    <a:srgbClr val="8193BB"/>
    <a:srgbClr val="5D8BB9"/>
    <a:srgbClr val="2D83B7"/>
    <a:srgbClr val="137FB7"/>
    <a:srgbClr val="2F84B9"/>
    <a:srgbClr val="2C78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1" autoAdjust="0"/>
    <p:restoredTop sz="94660"/>
  </p:normalViewPr>
  <p:slideViewPr>
    <p:cSldViewPr snapToGrid="0">
      <p:cViewPr varScale="1">
        <p:scale>
          <a:sx n="114" d="100"/>
          <a:sy n="114" d="100"/>
        </p:scale>
        <p:origin x="4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42EA3AF-BBBB-4009-8BB8-C506C5B9FC35}"/>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a:p>
        </p:txBody>
      </p:sp>
      <p:sp>
        <p:nvSpPr>
          <p:cNvPr id="3" name="부제목 2">
            <a:extLst>
              <a:ext uri="{FF2B5EF4-FFF2-40B4-BE49-F238E27FC236}">
                <a16:creationId xmlns:a16="http://schemas.microsoft.com/office/drawing/2014/main" id="{D6AB1725-EA87-40F1-A2AE-F4EDB20350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a:p>
        </p:txBody>
      </p:sp>
      <p:sp>
        <p:nvSpPr>
          <p:cNvPr id="4" name="날짜 개체 틀 3">
            <a:extLst>
              <a:ext uri="{FF2B5EF4-FFF2-40B4-BE49-F238E27FC236}">
                <a16:creationId xmlns:a16="http://schemas.microsoft.com/office/drawing/2014/main" id="{06253EF7-4D63-49E2-949C-AFB815842DD7}"/>
              </a:ext>
            </a:extLst>
          </p:cNvPr>
          <p:cNvSpPr>
            <a:spLocks noGrp="1"/>
          </p:cNvSpPr>
          <p:nvPr>
            <p:ph type="dt" sz="half" idx="10"/>
          </p:nvPr>
        </p:nvSpPr>
        <p:spPr/>
        <p:txBody>
          <a:bodyPr/>
          <a:lstStyle/>
          <a:p>
            <a:fld id="{B1E3B125-7105-4600-9661-BD846C794501}" type="datetimeFigureOut">
              <a:rPr lang="en-US" smtClean="0"/>
              <a:t>15-Oct-20</a:t>
            </a:fld>
            <a:endParaRPr lang="en-US"/>
          </a:p>
        </p:txBody>
      </p:sp>
      <p:sp>
        <p:nvSpPr>
          <p:cNvPr id="5" name="바닥글 개체 틀 4">
            <a:extLst>
              <a:ext uri="{FF2B5EF4-FFF2-40B4-BE49-F238E27FC236}">
                <a16:creationId xmlns:a16="http://schemas.microsoft.com/office/drawing/2014/main" id="{1419E2F9-DC90-4947-B61C-F3C64DBA5060}"/>
              </a:ext>
            </a:extLst>
          </p:cNvPr>
          <p:cNvSpPr>
            <a:spLocks noGrp="1"/>
          </p:cNvSpPr>
          <p:nvPr>
            <p:ph type="ftr" sz="quarter" idx="11"/>
          </p:nvPr>
        </p:nvSpPr>
        <p:spPr/>
        <p:txBody>
          <a:bodyPr/>
          <a:lstStyle/>
          <a:p>
            <a:endParaRPr lang="en-US"/>
          </a:p>
        </p:txBody>
      </p:sp>
      <p:sp>
        <p:nvSpPr>
          <p:cNvPr id="6" name="슬라이드 번호 개체 틀 5">
            <a:extLst>
              <a:ext uri="{FF2B5EF4-FFF2-40B4-BE49-F238E27FC236}">
                <a16:creationId xmlns:a16="http://schemas.microsoft.com/office/drawing/2014/main" id="{D7F1B4B5-B0E4-4FA2-BABB-093CC9E0D9D4}"/>
              </a:ext>
            </a:extLst>
          </p:cNvPr>
          <p:cNvSpPr>
            <a:spLocks noGrp="1"/>
          </p:cNvSpPr>
          <p:nvPr>
            <p:ph type="sldNum" sz="quarter" idx="12"/>
          </p:nvPr>
        </p:nvSpPr>
        <p:spPr/>
        <p:txBody>
          <a:bodyPr/>
          <a:lstStyle/>
          <a:p>
            <a:fld id="{5389595A-5177-4E3F-BEE8-2C1F9C9864AB}" type="slidenum">
              <a:rPr lang="en-US" smtClean="0"/>
              <a:t>‹#›</a:t>
            </a:fld>
            <a:endParaRPr lang="en-US"/>
          </a:p>
        </p:txBody>
      </p:sp>
    </p:spTree>
    <p:extLst>
      <p:ext uri="{BB962C8B-B14F-4D97-AF65-F5344CB8AC3E}">
        <p14:creationId xmlns:p14="http://schemas.microsoft.com/office/powerpoint/2010/main" val="1016307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ED6F5E6-A73A-406A-A685-2A9312E96CD6}"/>
              </a:ext>
            </a:extLst>
          </p:cNvPr>
          <p:cNvSpPr>
            <a:spLocks noGrp="1"/>
          </p:cNvSpPr>
          <p:nvPr>
            <p:ph type="title"/>
          </p:nvPr>
        </p:nvSpPr>
        <p:spPr/>
        <p:txBody>
          <a:bodyPr/>
          <a:lstStyle/>
          <a:p>
            <a:r>
              <a:rPr lang="ko-KR" altLang="en-US"/>
              <a:t>마스터 제목 스타일 편집</a:t>
            </a:r>
            <a:endParaRPr lang="en-US"/>
          </a:p>
        </p:txBody>
      </p:sp>
      <p:sp>
        <p:nvSpPr>
          <p:cNvPr id="3" name="세로 텍스트 개체 틀 2">
            <a:extLst>
              <a:ext uri="{FF2B5EF4-FFF2-40B4-BE49-F238E27FC236}">
                <a16:creationId xmlns:a16="http://schemas.microsoft.com/office/drawing/2014/main" id="{EC146971-1ACC-4EC1-BBC4-21A6E8436237}"/>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4" name="날짜 개체 틀 3">
            <a:extLst>
              <a:ext uri="{FF2B5EF4-FFF2-40B4-BE49-F238E27FC236}">
                <a16:creationId xmlns:a16="http://schemas.microsoft.com/office/drawing/2014/main" id="{9CDC54E7-367B-40E8-A907-776BD1440440}"/>
              </a:ext>
            </a:extLst>
          </p:cNvPr>
          <p:cNvSpPr>
            <a:spLocks noGrp="1"/>
          </p:cNvSpPr>
          <p:nvPr>
            <p:ph type="dt" sz="half" idx="10"/>
          </p:nvPr>
        </p:nvSpPr>
        <p:spPr/>
        <p:txBody>
          <a:bodyPr/>
          <a:lstStyle/>
          <a:p>
            <a:fld id="{B1E3B125-7105-4600-9661-BD846C794501}" type="datetimeFigureOut">
              <a:rPr lang="en-US" smtClean="0"/>
              <a:t>15-Oct-20</a:t>
            </a:fld>
            <a:endParaRPr lang="en-US"/>
          </a:p>
        </p:txBody>
      </p:sp>
      <p:sp>
        <p:nvSpPr>
          <p:cNvPr id="5" name="바닥글 개체 틀 4">
            <a:extLst>
              <a:ext uri="{FF2B5EF4-FFF2-40B4-BE49-F238E27FC236}">
                <a16:creationId xmlns:a16="http://schemas.microsoft.com/office/drawing/2014/main" id="{13FBD505-5B4B-4A7C-8A5C-3E590B6673A3}"/>
              </a:ext>
            </a:extLst>
          </p:cNvPr>
          <p:cNvSpPr>
            <a:spLocks noGrp="1"/>
          </p:cNvSpPr>
          <p:nvPr>
            <p:ph type="ftr" sz="quarter" idx="11"/>
          </p:nvPr>
        </p:nvSpPr>
        <p:spPr/>
        <p:txBody>
          <a:bodyPr/>
          <a:lstStyle/>
          <a:p>
            <a:endParaRPr lang="en-US"/>
          </a:p>
        </p:txBody>
      </p:sp>
      <p:sp>
        <p:nvSpPr>
          <p:cNvPr id="6" name="슬라이드 번호 개체 틀 5">
            <a:extLst>
              <a:ext uri="{FF2B5EF4-FFF2-40B4-BE49-F238E27FC236}">
                <a16:creationId xmlns:a16="http://schemas.microsoft.com/office/drawing/2014/main" id="{4CF356AF-A4F2-46F8-91B0-729A1256CD67}"/>
              </a:ext>
            </a:extLst>
          </p:cNvPr>
          <p:cNvSpPr>
            <a:spLocks noGrp="1"/>
          </p:cNvSpPr>
          <p:nvPr>
            <p:ph type="sldNum" sz="quarter" idx="12"/>
          </p:nvPr>
        </p:nvSpPr>
        <p:spPr/>
        <p:txBody>
          <a:bodyPr/>
          <a:lstStyle/>
          <a:p>
            <a:fld id="{5389595A-5177-4E3F-BEE8-2C1F9C9864AB}" type="slidenum">
              <a:rPr lang="en-US" smtClean="0"/>
              <a:t>‹#›</a:t>
            </a:fld>
            <a:endParaRPr lang="en-US"/>
          </a:p>
        </p:txBody>
      </p:sp>
    </p:spTree>
    <p:extLst>
      <p:ext uri="{BB962C8B-B14F-4D97-AF65-F5344CB8AC3E}">
        <p14:creationId xmlns:p14="http://schemas.microsoft.com/office/powerpoint/2010/main" val="4136466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8DA8A14B-207A-42B4-9662-AB87E935FF24}"/>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a:p>
        </p:txBody>
      </p:sp>
      <p:sp>
        <p:nvSpPr>
          <p:cNvPr id="3" name="세로 텍스트 개체 틀 2">
            <a:extLst>
              <a:ext uri="{FF2B5EF4-FFF2-40B4-BE49-F238E27FC236}">
                <a16:creationId xmlns:a16="http://schemas.microsoft.com/office/drawing/2014/main" id="{85500AF9-4620-4421-9447-70556F9279DB}"/>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4" name="날짜 개체 틀 3">
            <a:extLst>
              <a:ext uri="{FF2B5EF4-FFF2-40B4-BE49-F238E27FC236}">
                <a16:creationId xmlns:a16="http://schemas.microsoft.com/office/drawing/2014/main" id="{C83D446F-F058-4209-8713-264372CF1426}"/>
              </a:ext>
            </a:extLst>
          </p:cNvPr>
          <p:cNvSpPr>
            <a:spLocks noGrp="1"/>
          </p:cNvSpPr>
          <p:nvPr>
            <p:ph type="dt" sz="half" idx="10"/>
          </p:nvPr>
        </p:nvSpPr>
        <p:spPr/>
        <p:txBody>
          <a:bodyPr/>
          <a:lstStyle/>
          <a:p>
            <a:fld id="{B1E3B125-7105-4600-9661-BD846C794501}" type="datetimeFigureOut">
              <a:rPr lang="en-US" smtClean="0"/>
              <a:t>15-Oct-20</a:t>
            </a:fld>
            <a:endParaRPr lang="en-US"/>
          </a:p>
        </p:txBody>
      </p:sp>
      <p:sp>
        <p:nvSpPr>
          <p:cNvPr id="5" name="바닥글 개체 틀 4">
            <a:extLst>
              <a:ext uri="{FF2B5EF4-FFF2-40B4-BE49-F238E27FC236}">
                <a16:creationId xmlns:a16="http://schemas.microsoft.com/office/drawing/2014/main" id="{BDDF5F6E-A0C9-4237-9BFC-68962D446FEE}"/>
              </a:ext>
            </a:extLst>
          </p:cNvPr>
          <p:cNvSpPr>
            <a:spLocks noGrp="1"/>
          </p:cNvSpPr>
          <p:nvPr>
            <p:ph type="ftr" sz="quarter" idx="11"/>
          </p:nvPr>
        </p:nvSpPr>
        <p:spPr/>
        <p:txBody>
          <a:bodyPr/>
          <a:lstStyle/>
          <a:p>
            <a:endParaRPr lang="en-US"/>
          </a:p>
        </p:txBody>
      </p:sp>
      <p:sp>
        <p:nvSpPr>
          <p:cNvPr id="6" name="슬라이드 번호 개체 틀 5">
            <a:extLst>
              <a:ext uri="{FF2B5EF4-FFF2-40B4-BE49-F238E27FC236}">
                <a16:creationId xmlns:a16="http://schemas.microsoft.com/office/drawing/2014/main" id="{D35FBA8B-E336-4886-8CEF-CED797F07978}"/>
              </a:ext>
            </a:extLst>
          </p:cNvPr>
          <p:cNvSpPr>
            <a:spLocks noGrp="1"/>
          </p:cNvSpPr>
          <p:nvPr>
            <p:ph type="sldNum" sz="quarter" idx="12"/>
          </p:nvPr>
        </p:nvSpPr>
        <p:spPr/>
        <p:txBody>
          <a:bodyPr/>
          <a:lstStyle/>
          <a:p>
            <a:fld id="{5389595A-5177-4E3F-BEE8-2C1F9C9864AB}" type="slidenum">
              <a:rPr lang="en-US" smtClean="0"/>
              <a:t>‹#›</a:t>
            </a:fld>
            <a:endParaRPr lang="en-US"/>
          </a:p>
        </p:txBody>
      </p:sp>
    </p:spTree>
    <p:extLst>
      <p:ext uri="{BB962C8B-B14F-4D97-AF65-F5344CB8AC3E}">
        <p14:creationId xmlns:p14="http://schemas.microsoft.com/office/powerpoint/2010/main" val="3222726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5685D48-D0F5-4DA5-BCF2-F69553474520}"/>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a:p>
        </p:txBody>
      </p:sp>
      <p:sp>
        <p:nvSpPr>
          <p:cNvPr id="3" name="부제목 2">
            <a:extLst>
              <a:ext uri="{FF2B5EF4-FFF2-40B4-BE49-F238E27FC236}">
                <a16:creationId xmlns:a16="http://schemas.microsoft.com/office/drawing/2014/main" id="{8F39712A-2205-4B6D-8915-1A98D607FC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a:p>
        </p:txBody>
      </p:sp>
    </p:spTree>
    <p:extLst>
      <p:ext uri="{BB962C8B-B14F-4D97-AF65-F5344CB8AC3E}">
        <p14:creationId xmlns:p14="http://schemas.microsoft.com/office/powerpoint/2010/main" val="3828697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EB956B-E481-45FB-9B88-248281E72D62}" type="datetime1">
              <a:rPr lang="en-US" smtClean="0"/>
              <a:t>14-Oct-20</a:t>
            </a:fld>
            <a:endParaRPr lang="en-US" dirty="0"/>
          </a:p>
        </p:txBody>
      </p:sp>
      <p:sp>
        <p:nvSpPr>
          <p:cNvPr id="5" name="Footer Placeholder 4"/>
          <p:cNvSpPr>
            <a:spLocks noGrp="1"/>
          </p:cNvSpPr>
          <p:nvPr>
            <p:ph type="ftr" sz="quarter" idx="11"/>
          </p:nvPr>
        </p:nvSpPr>
        <p:spPr/>
        <p:txBody>
          <a:bodyPr/>
          <a:lstStyle/>
          <a:p>
            <a:r>
              <a:rPr lang="en-US"/>
              <a:t>Web3D 2020 Conference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4728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2651" y="265815"/>
            <a:ext cx="9324754" cy="563526"/>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212651" y="999461"/>
            <a:ext cx="9324754" cy="5041902"/>
          </a:xfrm>
        </p:spPr>
        <p:txBody>
          <a:bodyPr/>
          <a:lstStyle>
            <a:lvl1pPr marL="342900" indent="-342900" algn="just">
              <a:buFont typeface="Wingdings" panose="05000000000000000000" pitchFamily="2" charset="2"/>
              <a:buChar char="q"/>
              <a:defRPr/>
            </a:lvl1pPr>
            <a:lvl2pPr marL="742950" indent="-285750" algn="just">
              <a:buFont typeface="Wingdings" panose="05000000000000000000" pitchFamily="2" charset="2"/>
              <a:buChar char="§"/>
              <a:defRPr/>
            </a:lvl2pPr>
            <a:lvl3pPr marL="1143000" indent="-228600" algn="just">
              <a:buFont typeface="Courier New" panose="02070309020205020404" pitchFamily="49" charset="0"/>
              <a:buChar char="o"/>
              <a:defRPr/>
            </a:lvl3pPr>
            <a:lvl4pPr algn="just">
              <a:defRPr/>
            </a:lvl4pPr>
            <a:lvl5pPr algn="ju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241265" y="6484310"/>
            <a:ext cx="683339" cy="365125"/>
          </a:xfrm>
        </p:spPr>
        <p:txBody>
          <a:bodyPr/>
          <a:lstStyle>
            <a:lvl1pPr>
              <a:defRPr>
                <a:solidFill>
                  <a:srgbClr val="0070C0"/>
                </a:solidFill>
              </a:defRPr>
            </a:lvl1pPr>
          </a:lstStyle>
          <a:p>
            <a:fld id="{D57F1E4F-1CFF-5643-939E-217C01CDF565}" type="slidenum">
              <a:rPr lang="en-US" smtClean="0"/>
              <a:pPr/>
              <a:t>‹#›</a:t>
            </a:fld>
            <a:endParaRPr lang="en-US" dirty="0"/>
          </a:p>
        </p:txBody>
      </p:sp>
      <p:sp>
        <p:nvSpPr>
          <p:cNvPr id="8" name="TextBox 7">
            <a:extLst>
              <a:ext uri="{FF2B5EF4-FFF2-40B4-BE49-F238E27FC236}">
                <a16:creationId xmlns:a16="http://schemas.microsoft.com/office/drawing/2014/main" id="{A36D3D08-ABE0-4F19-8DBC-9A34F7CFAC68}"/>
              </a:ext>
            </a:extLst>
          </p:cNvPr>
          <p:cNvSpPr txBox="1"/>
          <p:nvPr userDrawn="1"/>
        </p:nvSpPr>
        <p:spPr>
          <a:xfrm>
            <a:off x="475709" y="6493834"/>
            <a:ext cx="6096000" cy="338554"/>
          </a:xfrm>
          <a:prstGeom prst="rect">
            <a:avLst/>
          </a:prstGeom>
          <a:noFill/>
        </p:spPr>
        <p:txBody>
          <a:bodyPr wrap="square">
            <a:spAutoFit/>
          </a:bodyPr>
          <a:lstStyle/>
          <a:p>
            <a:r>
              <a:rPr lang="en-US" sz="1600" dirty="0">
                <a:solidFill>
                  <a:srgbClr val="0070C0"/>
                </a:solidFill>
              </a:rPr>
              <a:t>The 25th International ACM Conference on 3D Web Technology</a:t>
            </a:r>
          </a:p>
        </p:txBody>
      </p:sp>
    </p:spTree>
    <p:extLst>
      <p:ext uri="{BB962C8B-B14F-4D97-AF65-F5344CB8AC3E}">
        <p14:creationId xmlns:p14="http://schemas.microsoft.com/office/powerpoint/2010/main" val="3993122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938750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B6BC22-FFDA-475E-9F5A-E61F4C94F60D}" type="datetime1">
              <a:rPr lang="en-US" smtClean="0"/>
              <a:t>14-Oct-20</a:t>
            </a:fld>
            <a:endParaRPr lang="en-US" dirty="0"/>
          </a:p>
        </p:txBody>
      </p:sp>
      <p:sp>
        <p:nvSpPr>
          <p:cNvPr id="6" name="Footer Placeholder 5"/>
          <p:cNvSpPr>
            <a:spLocks noGrp="1"/>
          </p:cNvSpPr>
          <p:nvPr>
            <p:ph type="ftr" sz="quarter" idx="11"/>
          </p:nvPr>
        </p:nvSpPr>
        <p:spPr/>
        <p:txBody>
          <a:bodyPr/>
          <a:lstStyle/>
          <a:p>
            <a:r>
              <a:rPr lang="en-US"/>
              <a:t>Web3D 2020 Conference</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892647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FF30AE-B4FA-4172-9546-E1895422DC5C}" type="datetime1">
              <a:rPr lang="en-US" smtClean="0"/>
              <a:t>14-Oct-20</a:t>
            </a:fld>
            <a:endParaRPr lang="en-US" dirty="0"/>
          </a:p>
        </p:txBody>
      </p:sp>
      <p:sp>
        <p:nvSpPr>
          <p:cNvPr id="8" name="Footer Placeholder 7"/>
          <p:cNvSpPr>
            <a:spLocks noGrp="1"/>
          </p:cNvSpPr>
          <p:nvPr>
            <p:ph type="ftr" sz="quarter" idx="11"/>
          </p:nvPr>
        </p:nvSpPr>
        <p:spPr/>
        <p:txBody>
          <a:bodyPr/>
          <a:lstStyle/>
          <a:p>
            <a:r>
              <a:rPr lang="en-US"/>
              <a:t>Web3D 2020 Conference</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0367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ACF4DF-C019-4ECD-ABFF-F81193330306}" type="datetime1">
              <a:rPr lang="en-US" smtClean="0"/>
              <a:t>14-Oct-20</a:t>
            </a:fld>
            <a:endParaRPr lang="en-US" dirty="0"/>
          </a:p>
        </p:txBody>
      </p:sp>
      <p:sp>
        <p:nvSpPr>
          <p:cNvPr id="4" name="Footer Placeholder 3"/>
          <p:cNvSpPr>
            <a:spLocks noGrp="1"/>
          </p:cNvSpPr>
          <p:nvPr>
            <p:ph type="ftr" sz="quarter" idx="11"/>
          </p:nvPr>
        </p:nvSpPr>
        <p:spPr/>
        <p:txBody>
          <a:bodyPr/>
          <a:lstStyle/>
          <a:p>
            <a:r>
              <a:rPr lang="en-US"/>
              <a:t>Web3D 2020 Conference</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8230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013A9-3392-40F2-9357-E3E8CDB7615B}" type="datetime1">
              <a:rPr lang="en-US" smtClean="0"/>
              <a:t>14-Oct-20</a:t>
            </a:fld>
            <a:endParaRPr lang="en-US" dirty="0"/>
          </a:p>
        </p:txBody>
      </p:sp>
      <p:sp>
        <p:nvSpPr>
          <p:cNvPr id="3" name="Footer Placeholder 2"/>
          <p:cNvSpPr>
            <a:spLocks noGrp="1"/>
          </p:cNvSpPr>
          <p:nvPr>
            <p:ph type="ftr" sz="quarter" idx="11"/>
          </p:nvPr>
        </p:nvSpPr>
        <p:spPr/>
        <p:txBody>
          <a:bodyPr/>
          <a:lstStyle/>
          <a:p>
            <a:r>
              <a:rPr lang="en-US"/>
              <a:t>Web3D 2020 Conference</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7212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3519B6A-3464-4432-94BA-EF76B8F6FE0E}"/>
              </a:ext>
            </a:extLst>
          </p:cNvPr>
          <p:cNvSpPr>
            <a:spLocks noGrp="1"/>
          </p:cNvSpPr>
          <p:nvPr>
            <p:ph type="title"/>
          </p:nvPr>
        </p:nvSpPr>
        <p:spPr/>
        <p:txBody>
          <a:bodyPr/>
          <a:lstStyle/>
          <a:p>
            <a:r>
              <a:rPr lang="ko-KR" altLang="en-US"/>
              <a:t>마스터 제목 스타일 편집</a:t>
            </a:r>
            <a:endParaRPr lang="en-US"/>
          </a:p>
        </p:txBody>
      </p:sp>
      <p:sp>
        <p:nvSpPr>
          <p:cNvPr id="3" name="내용 개체 틀 2">
            <a:extLst>
              <a:ext uri="{FF2B5EF4-FFF2-40B4-BE49-F238E27FC236}">
                <a16:creationId xmlns:a16="http://schemas.microsoft.com/office/drawing/2014/main" id="{C5597B7F-13BD-4ED6-9F54-0036CD054B8B}"/>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4" name="날짜 개체 틀 3">
            <a:extLst>
              <a:ext uri="{FF2B5EF4-FFF2-40B4-BE49-F238E27FC236}">
                <a16:creationId xmlns:a16="http://schemas.microsoft.com/office/drawing/2014/main" id="{8CDB9D54-5723-4FBB-AF96-EA180BB12BAE}"/>
              </a:ext>
            </a:extLst>
          </p:cNvPr>
          <p:cNvSpPr>
            <a:spLocks noGrp="1"/>
          </p:cNvSpPr>
          <p:nvPr>
            <p:ph type="dt" sz="half" idx="10"/>
          </p:nvPr>
        </p:nvSpPr>
        <p:spPr/>
        <p:txBody>
          <a:bodyPr/>
          <a:lstStyle/>
          <a:p>
            <a:fld id="{B1E3B125-7105-4600-9661-BD846C794501}" type="datetimeFigureOut">
              <a:rPr lang="en-US" smtClean="0"/>
              <a:t>15-Oct-20</a:t>
            </a:fld>
            <a:endParaRPr lang="en-US"/>
          </a:p>
        </p:txBody>
      </p:sp>
      <p:sp>
        <p:nvSpPr>
          <p:cNvPr id="5" name="바닥글 개체 틀 4">
            <a:extLst>
              <a:ext uri="{FF2B5EF4-FFF2-40B4-BE49-F238E27FC236}">
                <a16:creationId xmlns:a16="http://schemas.microsoft.com/office/drawing/2014/main" id="{AB01C578-32C3-446A-A3F8-8DA1CF2A56F6}"/>
              </a:ext>
            </a:extLst>
          </p:cNvPr>
          <p:cNvSpPr>
            <a:spLocks noGrp="1"/>
          </p:cNvSpPr>
          <p:nvPr>
            <p:ph type="ftr" sz="quarter" idx="11"/>
          </p:nvPr>
        </p:nvSpPr>
        <p:spPr/>
        <p:txBody>
          <a:bodyPr/>
          <a:lstStyle/>
          <a:p>
            <a:endParaRPr lang="en-US"/>
          </a:p>
        </p:txBody>
      </p:sp>
      <p:sp>
        <p:nvSpPr>
          <p:cNvPr id="6" name="슬라이드 번호 개체 틀 5">
            <a:extLst>
              <a:ext uri="{FF2B5EF4-FFF2-40B4-BE49-F238E27FC236}">
                <a16:creationId xmlns:a16="http://schemas.microsoft.com/office/drawing/2014/main" id="{7F8999B2-6011-4449-AC63-CA851487ADEF}"/>
              </a:ext>
            </a:extLst>
          </p:cNvPr>
          <p:cNvSpPr>
            <a:spLocks noGrp="1"/>
          </p:cNvSpPr>
          <p:nvPr>
            <p:ph type="sldNum" sz="quarter" idx="12"/>
          </p:nvPr>
        </p:nvSpPr>
        <p:spPr/>
        <p:txBody>
          <a:bodyPr/>
          <a:lstStyle/>
          <a:p>
            <a:fld id="{5389595A-5177-4E3F-BEE8-2C1F9C9864AB}" type="slidenum">
              <a:rPr lang="en-US" smtClean="0"/>
              <a:t>‹#›</a:t>
            </a:fld>
            <a:endParaRPr lang="en-US"/>
          </a:p>
        </p:txBody>
      </p:sp>
    </p:spTree>
    <p:extLst>
      <p:ext uri="{BB962C8B-B14F-4D97-AF65-F5344CB8AC3E}">
        <p14:creationId xmlns:p14="http://schemas.microsoft.com/office/powerpoint/2010/main" val="1887261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853E71-0B9E-4F94-8FE7-DB77701E9C4A}" type="datetime1">
              <a:rPr lang="en-US" smtClean="0"/>
              <a:t>14-Oct-20</a:t>
            </a:fld>
            <a:endParaRPr lang="en-US" dirty="0"/>
          </a:p>
        </p:txBody>
      </p:sp>
      <p:sp>
        <p:nvSpPr>
          <p:cNvPr id="6" name="Footer Placeholder 5"/>
          <p:cNvSpPr>
            <a:spLocks noGrp="1"/>
          </p:cNvSpPr>
          <p:nvPr>
            <p:ph type="ftr" sz="quarter" idx="11"/>
          </p:nvPr>
        </p:nvSpPr>
        <p:spPr/>
        <p:txBody>
          <a:bodyPr/>
          <a:lstStyle/>
          <a:p>
            <a:r>
              <a:rPr lang="en-US"/>
              <a:t>Web3D 2020 Conference</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613039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Web3D 2020 Conference</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91774F60-1A54-468D-B6E8-6BF194B8B5E0}" type="datetime1">
              <a:rPr lang="en-US" smtClean="0"/>
              <a:t>14-Oct-20</a:t>
            </a:fld>
            <a:endParaRPr lang="en-US" dirty="0"/>
          </a:p>
        </p:txBody>
      </p:sp>
    </p:spTree>
    <p:extLst>
      <p:ext uri="{BB962C8B-B14F-4D97-AF65-F5344CB8AC3E}">
        <p14:creationId xmlns:p14="http://schemas.microsoft.com/office/powerpoint/2010/main" val="2738128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72EE43-15D6-428D-BD57-B0CDE2EDCDAB}" type="datetime1">
              <a:rPr lang="en-US" smtClean="0"/>
              <a:t>14-Oct-20</a:t>
            </a:fld>
            <a:endParaRPr lang="en-US" dirty="0"/>
          </a:p>
        </p:txBody>
      </p:sp>
      <p:sp>
        <p:nvSpPr>
          <p:cNvPr id="5" name="Footer Placeholder 4"/>
          <p:cNvSpPr>
            <a:spLocks noGrp="1"/>
          </p:cNvSpPr>
          <p:nvPr>
            <p:ph type="ftr" sz="quarter" idx="11"/>
          </p:nvPr>
        </p:nvSpPr>
        <p:spPr/>
        <p:txBody>
          <a:bodyPr/>
          <a:lstStyle/>
          <a:p>
            <a:r>
              <a:rPr lang="en-US"/>
              <a:t>Web3D 2020 Conference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5588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B26F76-ECC6-4938-A8C3-67C9DCCAB800}" type="datetime1">
              <a:rPr lang="en-US" smtClean="0"/>
              <a:t>14-Oct-20</a:t>
            </a:fld>
            <a:endParaRPr lang="en-US" dirty="0"/>
          </a:p>
        </p:txBody>
      </p:sp>
      <p:sp>
        <p:nvSpPr>
          <p:cNvPr id="5" name="Footer Placeholder 4"/>
          <p:cNvSpPr>
            <a:spLocks noGrp="1"/>
          </p:cNvSpPr>
          <p:nvPr>
            <p:ph type="ftr" sz="quarter" idx="11"/>
          </p:nvPr>
        </p:nvSpPr>
        <p:spPr/>
        <p:txBody>
          <a:bodyPr/>
          <a:lstStyle/>
          <a:p>
            <a:r>
              <a:rPr lang="en-US"/>
              <a:t>Web3D 2020 Conference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34075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C9E55B-B1FA-49AC-ABC2-F357748AC6D3}" type="datetime1">
              <a:rPr lang="en-US" smtClean="0"/>
              <a:t>14-Oct-20</a:t>
            </a:fld>
            <a:endParaRPr lang="en-US" dirty="0"/>
          </a:p>
        </p:txBody>
      </p:sp>
      <p:sp>
        <p:nvSpPr>
          <p:cNvPr id="5" name="Footer Placeholder 4"/>
          <p:cNvSpPr>
            <a:spLocks noGrp="1"/>
          </p:cNvSpPr>
          <p:nvPr>
            <p:ph type="ftr" sz="quarter" idx="11"/>
          </p:nvPr>
        </p:nvSpPr>
        <p:spPr/>
        <p:txBody>
          <a:bodyPr/>
          <a:lstStyle/>
          <a:p>
            <a:r>
              <a:rPr lang="en-US"/>
              <a:t>Web3D 2020 Conference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7097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E6E1DB-727A-406A-82D8-38105689EC8F}" type="datetime1">
              <a:rPr lang="en-US" smtClean="0"/>
              <a:t>14-Oct-20</a:t>
            </a:fld>
            <a:endParaRPr lang="en-US" dirty="0"/>
          </a:p>
        </p:txBody>
      </p:sp>
      <p:sp>
        <p:nvSpPr>
          <p:cNvPr id="5" name="Footer Placeholder 4"/>
          <p:cNvSpPr>
            <a:spLocks noGrp="1"/>
          </p:cNvSpPr>
          <p:nvPr>
            <p:ph type="ftr" sz="quarter" idx="11"/>
          </p:nvPr>
        </p:nvSpPr>
        <p:spPr/>
        <p:txBody>
          <a:bodyPr/>
          <a:lstStyle/>
          <a:p>
            <a:r>
              <a:rPr lang="en-US"/>
              <a:t>Web3D 2020 Conference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57562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43F44E-2D1A-4C0B-8FFB-30FF21D6BE21}" type="datetime1">
              <a:rPr lang="en-US" smtClean="0"/>
              <a:t>14-Oct-20</a:t>
            </a:fld>
            <a:endParaRPr lang="en-US" dirty="0"/>
          </a:p>
        </p:txBody>
      </p:sp>
      <p:sp>
        <p:nvSpPr>
          <p:cNvPr id="5" name="Footer Placeholder 4"/>
          <p:cNvSpPr>
            <a:spLocks noGrp="1"/>
          </p:cNvSpPr>
          <p:nvPr>
            <p:ph type="ftr" sz="quarter" idx="11"/>
          </p:nvPr>
        </p:nvSpPr>
        <p:spPr/>
        <p:txBody>
          <a:bodyPr/>
          <a:lstStyle/>
          <a:p>
            <a:r>
              <a:rPr lang="en-US"/>
              <a:t>Web3D 2020 Conference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35875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9F0936-8FE1-4064-B0D7-DFBC03D40F9F}" type="datetime1">
              <a:rPr lang="en-US" smtClean="0"/>
              <a:t>14-Oct-20</a:t>
            </a:fld>
            <a:endParaRPr lang="en-US" dirty="0"/>
          </a:p>
        </p:txBody>
      </p:sp>
      <p:sp>
        <p:nvSpPr>
          <p:cNvPr id="5" name="Footer Placeholder 4"/>
          <p:cNvSpPr>
            <a:spLocks noGrp="1"/>
          </p:cNvSpPr>
          <p:nvPr>
            <p:ph type="ftr" sz="quarter" idx="11"/>
          </p:nvPr>
        </p:nvSpPr>
        <p:spPr/>
        <p:txBody>
          <a:bodyPr/>
          <a:lstStyle/>
          <a:p>
            <a:r>
              <a:rPr lang="en-US"/>
              <a:t>Web3D 2020 Conference</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6000128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19AFCF-30FD-415E-A16E-7908A69F584F}" type="datetime1">
              <a:rPr lang="en-US" smtClean="0"/>
              <a:t>14-Oct-20</a:t>
            </a:fld>
            <a:endParaRPr lang="en-US" dirty="0"/>
          </a:p>
        </p:txBody>
      </p:sp>
      <p:sp>
        <p:nvSpPr>
          <p:cNvPr id="5" name="Footer Placeholder 4"/>
          <p:cNvSpPr>
            <a:spLocks noGrp="1"/>
          </p:cNvSpPr>
          <p:nvPr>
            <p:ph type="ftr" sz="quarter" idx="11"/>
          </p:nvPr>
        </p:nvSpPr>
        <p:spPr/>
        <p:txBody>
          <a:bodyPr/>
          <a:lstStyle/>
          <a:p>
            <a:r>
              <a:rPr lang="en-US"/>
              <a:t>Web3D 2020 Conference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7576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CD3E7C8-3FBB-4B43-960F-AEB16B38FCA7}"/>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a:p>
        </p:txBody>
      </p:sp>
      <p:sp>
        <p:nvSpPr>
          <p:cNvPr id="3" name="텍스트 개체 틀 2">
            <a:extLst>
              <a:ext uri="{FF2B5EF4-FFF2-40B4-BE49-F238E27FC236}">
                <a16:creationId xmlns:a16="http://schemas.microsoft.com/office/drawing/2014/main" id="{A4AE76BF-F19B-4068-90D3-60F878E19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704938D5-22F3-415F-91E8-A5354870D0E7}"/>
              </a:ext>
            </a:extLst>
          </p:cNvPr>
          <p:cNvSpPr>
            <a:spLocks noGrp="1"/>
          </p:cNvSpPr>
          <p:nvPr>
            <p:ph type="dt" sz="half" idx="10"/>
          </p:nvPr>
        </p:nvSpPr>
        <p:spPr/>
        <p:txBody>
          <a:bodyPr/>
          <a:lstStyle/>
          <a:p>
            <a:fld id="{B1E3B125-7105-4600-9661-BD846C794501}" type="datetimeFigureOut">
              <a:rPr lang="en-US" smtClean="0"/>
              <a:t>15-Oct-20</a:t>
            </a:fld>
            <a:endParaRPr lang="en-US"/>
          </a:p>
        </p:txBody>
      </p:sp>
      <p:sp>
        <p:nvSpPr>
          <p:cNvPr id="5" name="바닥글 개체 틀 4">
            <a:extLst>
              <a:ext uri="{FF2B5EF4-FFF2-40B4-BE49-F238E27FC236}">
                <a16:creationId xmlns:a16="http://schemas.microsoft.com/office/drawing/2014/main" id="{D96FB399-9812-4D85-96DB-ED92B0AC063E}"/>
              </a:ext>
            </a:extLst>
          </p:cNvPr>
          <p:cNvSpPr>
            <a:spLocks noGrp="1"/>
          </p:cNvSpPr>
          <p:nvPr>
            <p:ph type="ftr" sz="quarter" idx="11"/>
          </p:nvPr>
        </p:nvSpPr>
        <p:spPr/>
        <p:txBody>
          <a:bodyPr/>
          <a:lstStyle/>
          <a:p>
            <a:endParaRPr lang="en-US"/>
          </a:p>
        </p:txBody>
      </p:sp>
      <p:sp>
        <p:nvSpPr>
          <p:cNvPr id="6" name="슬라이드 번호 개체 틀 5">
            <a:extLst>
              <a:ext uri="{FF2B5EF4-FFF2-40B4-BE49-F238E27FC236}">
                <a16:creationId xmlns:a16="http://schemas.microsoft.com/office/drawing/2014/main" id="{A820BF16-DD93-4D70-8CD8-F819CDEDDAE7}"/>
              </a:ext>
            </a:extLst>
          </p:cNvPr>
          <p:cNvSpPr>
            <a:spLocks noGrp="1"/>
          </p:cNvSpPr>
          <p:nvPr>
            <p:ph type="sldNum" sz="quarter" idx="12"/>
          </p:nvPr>
        </p:nvSpPr>
        <p:spPr/>
        <p:txBody>
          <a:bodyPr/>
          <a:lstStyle/>
          <a:p>
            <a:fld id="{5389595A-5177-4E3F-BEE8-2C1F9C9864AB}" type="slidenum">
              <a:rPr lang="en-US" smtClean="0"/>
              <a:t>‹#›</a:t>
            </a:fld>
            <a:endParaRPr lang="en-US"/>
          </a:p>
        </p:txBody>
      </p:sp>
    </p:spTree>
    <p:extLst>
      <p:ext uri="{BB962C8B-B14F-4D97-AF65-F5344CB8AC3E}">
        <p14:creationId xmlns:p14="http://schemas.microsoft.com/office/powerpoint/2010/main" val="277020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C6580F5-7250-4151-967F-C87BE2D9F823}"/>
              </a:ext>
            </a:extLst>
          </p:cNvPr>
          <p:cNvSpPr>
            <a:spLocks noGrp="1"/>
          </p:cNvSpPr>
          <p:nvPr>
            <p:ph type="title"/>
          </p:nvPr>
        </p:nvSpPr>
        <p:spPr/>
        <p:txBody>
          <a:bodyPr/>
          <a:lstStyle/>
          <a:p>
            <a:r>
              <a:rPr lang="ko-KR" altLang="en-US"/>
              <a:t>마스터 제목 스타일 편집</a:t>
            </a:r>
            <a:endParaRPr lang="en-US"/>
          </a:p>
        </p:txBody>
      </p:sp>
      <p:sp>
        <p:nvSpPr>
          <p:cNvPr id="3" name="내용 개체 틀 2">
            <a:extLst>
              <a:ext uri="{FF2B5EF4-FFF2-40B4-BE49-F238E27FC236}">
                <a16:creationId xmlns:a16="http://schemas.microsoft.com/office/drawing/2014/main" id="{A51C49E3-5909-4AF9-B88B-D56773D946BF}"/>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4" name="내용 개체 틀 3">
            <a:extLst>
              <a:ext uri="{FF2B5EF4-FFF2-40B4-BE49-F238E27FC236}">
                <a16:creationId xmlns:a16="http://schemas.microsoft.com/office/drawing/2014/main" id="{D755F903-1C10-4E81-B1A8-D1222EBB0104}"/>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5" name="날짜 개체 틀 4">
            <a:extLst>
              <a:ext uri="{FF2B5EF4-FFF2-40B4-BE49-F238E27FC236}">
                <a16:creationId xmlns:a16="http://schemas.microsoft.com/office/drawing/2014/main" id="{F48017E1-F166-4BB3-8E62-C1EBEFE01D34}"/>
              </a:ext>
            </a:extLst>
          </p:cNvPr>
          <p:cNvSpPr>
            <a:spLocks noGrp="1"/>
          </p:cNvSpPr>
          <p:nvPr>
            <p:ph type="dt" sz="half" idx="10"/>
          </p:nvPr>
        </p:nvSpPr>
        <p:spPr/>
        <p:txBody>
          <a:bodyPr/>
          <a:lstStyle/>
          <a:p>
            <a:fld id="{B1E3B125-7105-4600-9661-BD846C794501}" type="datetimeFigureOut">
              <a:rPr lang="en-US" smtClean="0"/>
              <a:t>15-Oct-20</a:t>
            </a:fld>
            <a:endParaRPr lang="en-US"/>
          </a:p>
        </p:txBody>
      </p:sp>
      <p:sp>
        <p:nvSpPr>
          <p:cNvPr id="6" name="바닥글 개체 틀 5">
            <a:extLst>
              <a:ext uri="{FF2B5EF4-FFF2-40B4-BE49-F238E27FC236}">
                <a16:creationId xmlns:a16="http://schemas.microsoft.com/office/drawing/2014/main" id="{56DBB0D7-EF22-4F25-B5EF-7DDCA831226F}"/>
              </a:ext>
            </a:extLst>
          </p:cNvPr>
          <p:cNvSpPr>
            <a:spLocks noGrp="1"/>
          </p:cNvSpPr>
          <p:nvPr>
            <p:ph type="ftr" sz="quarter" idx="11"/>
          </p:nvPr>
        </p:nvSpPr>
        <p:spPr/>
        <p:txBody>
          <a:bodyPr/>
          <a:lstStyle/>
          <a:p>
            <a:endParaRPr lang="en-US"/>
          </a:p>
        </p:txBody>
      </p:sp>
      <p:sp>
        <p:nvSpPr>
          <p:cNvPr id="7" name="슬라이드 번호 개체 틀 6">
            <a:extLst>
              <a:ext uri="{FF2B5EF4-FFF2-40B4-BE49-F238E27FC236}">
                <a16:creationId xmlns:a16="http://schemas.microsoft.com/office/drawing/2014/main" id="{7DBF2019-854E-4178-9D71-2B72D3D40CC6}"/>
              </a:ext>
            </a:extLst>
          </p:cNvPr>
          <p:cNvSpPr>
            <a:spLocks noGrp="1"/>
          </p:cNvSpPr>
          <p:nvPr>
            <p:ph type="sldNum" sz="quarter" idx="12"/>
          </p:nvPr>
        </p:nvSpPr>
        <p:spPr/>
        <p:txBody>
          <a:bodyPr/>
          <a:lstStyle/>
          <a:p>
            <a:fld id="{5389595A-5177-4E3F-BEE8-2C1F9C9864AB}" type="slidenum">
              <a:rPr lang="en-US" smtClean="0"/>
              <a:t>‹#›</a:t>
            </a:fld>
            <a:endParaRPr lang="en-US"/>
          </a:p>
        </p:txBody>
      </p:sp>
    </p:spTree>
    <p:extLst>
      <p:ext uri="{BB962C8B-B14F-4D97-AF65-F5344CB8AC3E}">
        <p14:creationId xmlns:p14="http://schemas.microsoft.com/office/powerpoint/2010/main" val="3742032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8E17B93-1CE8-40A8-895C-D6DF6C31597F}"/>
              </a:ext>
            </a:extLst>
          </p:cNvPr>
          <p:cNvSpPr>
            <a:spLocks noGrp="1"/>
          </p:cNvSpPr>
          <p:nvPr>
            <p:ph type="title"/>
          </p:nvPr>
        </p:nvSpPr>
        <p:spPr>
          <a:xfrm>
            <a:off x="839788" y="365125"/>
            <a:ext cx="10515600" cy="1325563"/>
          </a:xfrm>
        </p:spPr>
        <p:txBody>
          <a:bodyPr/>
          <a:lstStyle/>
          <a:p>
            <a:r>
              <a:rPr lang="ko-KR" altLang="en-US"/>
              <a:t>마스터 제목 스타일 편집</a:t>
            </a:r>
            <a:endParaRPr lang="en-US"/>
          </a:p>
        </p:txBody>
      </p:sp>
      <p:sp>
        <p:nvSpPr>
          <p:cNvPr id="3" name="텍스트 개체 틀 2">
            <a:extLst>
              <a:ext uri="{FF2B5EF4-FFF2-40B4-BE49-F238E27FC236}">
                <a16:creationId xmlns:a16="http://schemas.microsoft.com/office/drawing/2014/main" id="{5E350EEE-26F8-4FDF-8B39-31706F024D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59826AD5-096C-449A-8B15-C07F18A53773}"/>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5" name="텍스트 개체 틀 4">
            <a:extLst>
              <a:ext uri="{FF2B5EF4-FFF2-40B4-BE49-F238E27FC236}">
                <a16:creationId xmlns:a16="http://schemas.microsoft.com/office/drawing/2014/main" id="{C85E0399-8CDF-4F58-954D-D8C1C0E8FF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55350077-09CD-46D4-B8A4-0EA54CA791D1}"/>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7" name="날짜 개체 틀 6">
            <a:extLst>
              <a:ext uri="{FF2B5EF4-FFF2-40B4-BE49-F238E27FC236}">
                <a16:creationId xmlns:a16="http://schemas.microsoft.com/office/drawing/2014/main" id="{DC1119AA-B4D3-4F28-8132-3EE8B17225D2}"/>
              </a:ext>
            </a:extLst>
          </p:cNvPr>
          <p:cNvSpPr>
            <a:spLocks noGrp="1"/>
          </p:cNvSpPr>
          <p:nvPr>
            <p:ph type="dt" sz="half" idx="10"/>
          </p:nvPr>
        </p:nvSpPr>
        <p:spPr/>
        <p:txBody>
          <a:bodyPr/>
          <a:lstStyle/>
          <a:p>
            <a:fld id="{B1E3B125-7105-4600-9661-BD846C794501}" type="datetimeFigureOut">
              <a:rPr lang="en-US" smtClean="0"/>
              <a:t>15-Oct-20</a:t>
            </a:fld>
            <a:endParaRPr lang="en-US"/>
          </a:p>
        </p:txBody>
      </p:sp>
      <p:sp>
        <p:nvSpPr>
          <p:cNvPr id="8" name="바닥글 개체 틀 7">
            <a:extLst>
              <a:ext uri="{FF2B5EF4-FFF2-40B4-BE49-F238E27FC236}">
                <a16:creationId xmlns:a16="http://schemas.microsoft.com/office/drawing/2014/main" id="{86458308-2B93-4F7A-969B-AB03838BB6A2}"/>
              </a:ext>
            </a:extLst>
          </p:cNvPr>
          <p:cNvSpPr>
            <a:spLocks noGrp="1"/>
          </p:cNvSpPr>
          <p:nvPr>
            <p:ph type="ftr" sz="quarter" idx="11"/>
          </p:nvPr>
        </p:nvSpPr>
        <p:spPr/>
        <p:txBody>
          <a:bodyPr/>
          <a:lstStyle/>
          <a:p>
            <a:endParaRPr lang="en-US"/>
          </a:p>
        </p:txBody>
      </p:sp>
      <p:sp>
        <p:nvSpPr>
          <p:cNvPr id="9" name="슬라이드 번호 개체 틀 8">
            <a:extLst>
              <a:ext uri="{FF2B5EF4-FFF2-40B4-BE49-F238E27FC236}">
                <a16:creationId xmlns:a16="http://schemas.microsoft.com/office/drawing/2014/main" id="{DDD67F8E-EAF6-4C28-8841-4A0D35CFD89A}"/>
              </a:ext>
            </a:extLst>
          </p:cNvPr>
          <p:cNvSpPr>
            <a:spLocks noGrp="1"/>
          </p:cNvSpPr>
          <p:nvPr>
            <p:ph type="sldNum" sz="quarter" idx="12"/>
          </p:nvPr>
        </p:nvSpPr>
        <p:spPr/>
        <p:txBody>
          <a:bodyPr/>
          <a:lstStyle/>
          <a:p>
            <a:fld id="{5389595A-5177-4E3F-BEE8-2C1F9C9864AB}" type="slidenum">
              <a:rPr lang="en-US" smtClean="0"/>
              <a:t>‹#›</a:t>
            </a:fld>
            <a:endParaRPr lang="en-US"/>
          </a:p>
        </p:txBody>
      </p:sp>
    </p:spTree>
    <p:extLst>
      <p:ext uri="{BB962C8B-B14F-4D97-AF65-F5344CB8AC3E}">
        <p14:creationId xmlns:p14="http://schemas.microsoft.com/office/powerpoint/2010/main" val="1399601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5686FB6-4CCF-4849-98ED-7E8A27CF0C5B}"/>
              </a:ext>
            </a:extLst>
          </p:cNvPr>
          <p:cNvSpPr>
            <a:spLocks noGrp="1"/>
          </p:cNvSpPr>
          <p:nvPr>
            <p:ph type="title"/>
          </p:nvPr>
        </p:nvSpPr>
        <p:spPr/>
        <p:txBody>
          <a:bodyPr/>
          <a:lstStyle/>
          <a:p>
            <a:r>
              <a:rPr lang="ko-KR" altLang="en-US"/>
              <a:t>마스터 제목 스타일 편집</a:t>
            </a:r>
            <a:endParaRPr lang="en-US"/>
          </a:p>
        </p:txBody>
      </p:sp>
      <p:sp>
        <p:nvSpPr>
          <p:cNvPr id="3" name="날짜 개체 틀 2">
            <a:extLst>
              <a:ext uri="{FF2B5EF4-FFF2-40B4-BE49-F238E27FC236}">
                <a16:creationId xmlns:a16="http://schemas.microsoft.com/office/drawing/2014/main" id="{084229A1-95AC-44E8-97D7-018782405ACD}"/>
              </a:ext>
            </a:extLst>
          </p:cNvPr>
          <p:cNvSpPr>
            <a:spLocks noGrp="1"/>
          </p:cNvSpPr>
          <p:nvPr>
            <p:ph type="dt" sz="half" idx="10"/>
          </p:nvPr>
        </p:nvSpPr>
        <p:spPr/>
        <p:txBody>
          <a:bodyPr/>
          <a:lstStyle/>
          <a:p>
            <a:fld id="{B1E3B125-7105-4600-9661-BD846C794501}" type="datetimeFigureOut">
              <a:rPr lang="en-US" smtClean="0"/>
              <a:t>15-Oct-20</a:t>
            </a:fld>
            <a:endParaRPr lang="en-US"/>
          </a:p>
        </p:txBody>
      </p:sp>
      <p:sp>
        <p:nvSpPr>
          <p:cNvPr id="4" name="바닥글 개체 틀 3">
            <a:extLst>
              <a:ext uri="{FF2B5EF4-FFF2-40B4-BE49-F238E27FC236}">
                <a16:creationId xmlns:a16="http://schemas.microsoft.com/office/drawing/2014/main" id="{B9EC3604-D1BD-49FE-9C30-ACA3453EB366}"/>
              </a:ext>
            </a:extLst>
          </p:cNvPr>
          <p:cNvSpPr>
            <a:spLocks noGrp="1"/>
          </p:cNvSpPr>
          <p:nvPr>
            <p:ph type="ftr" sz="quarter" idx="11"/>
          </p:nvPr>
        </p:nvSpPr>
        <p:spPr/>
        <p:txBody>
          <a:bodyPr/>
          <a:lstStyle/>
          <a:p>
            <a:endParaRPr lang="en-US"/>
          </a:p>
        </p:txBody>
      </p:sp>
      <p:sp>
        <p:nvSpPr>
          <p:cNvPr id="5" name="슬라이드 번호 개체 틀 4">
            <a:extLst>
              <a:ext uri="{FF2B5EF4-FFF2-40B4-BE49-F238E27FC236}">
                <a16:creationId xmlns:a16="http://schemas.microsoft.com/office/drawing/2014/main" id="{41C813DE-823C-4B0A-9AA1-94301344C706}"/>
              </a:ext>
            </a:extLst>
          </p:cNvPr>
          <p:cNvSpPr>
            <a:spLocks noGrp="1"/>
          </p:cNvSpPr>
          <p:nvPr>
            <p:ph type="sldNum" sz="quarter" idx="12"/>
          </p:nvPr>
        </p:nvSpPr>
        <p:spPr/>
        <p:txBody>
          <a:bodyPr/>
          <a:lstStyle/>
          <a:p>
            <a:fld id="{5389595A-5177-4E3F-BEE8-2C1F9C9864AB}" type="slidenum">
              <a:rPr lang="en-US" smtClean="0"/>
              <a:t>‹#›</a:t>
            </a:fld>
            <a:endParaRPr lang="en-US"/>
          </a:p>
        </p:txBody>
      </p:sp>
    </p:spTree>
    <p:extLst>
      <p:ext uri="{BB962C8B-B14F-4D97-AF65-F5344CB8AC3E}">
        <p14:creationId xmlns:p14="http://schemas.microsoft.com/office/powerpoint/2010/main" val="21518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37FDD820-750A-4669-A249-7337D39C2D88}"/>
              </a:ext>
            </a:extLst>
          </p:cNvPr>
          <p:cNvSpPr>
            <a:spLocks noGrp="1"/>
          </p:cNvSpPr>
          <p:nvPr>
            <p:ph type="dt" sz="half" idx="10"/>
          </p:nvPr>
        </p:nvSpPr>
        <p:spPr/>
        <p:txBody>
          <a:bodyPr/>
          <a:lstStyle/>
          <a:p>
            <a:fld id="{B1E3B125-7105-4600-9661-BD846C794501}" type="datetimeFigureOut">
              <a:rPr lang="en-US" smtClean="0"/>
              <a:t>15-Oct-20</a:t>
            </a:fld>
            <a:endParaRPr lang="en-US"/>
          </a:p>
        </p:txBody>
      </p:sp>
      <p:sp>
        <p:nvSpPr>
          <p:cNvPr id="3" name="바닥글 개체 틀 2">
            <a:extLst>
              <a:ext uri="{FF2B5EF4-FFF2-40B4-BE49-F238E27FC236}">
                <a16:creationId xmlns:a16="http://schemas.microsoft.com/office/drawing/2014/main" id="{FC790CE3-94DB-4142-9119-725BEB9E16C1}"/>
              </a:ext>
            </a:extLst>
          </p:cNvPr>
          <p:cNvSpPr>
            <a:spLocks noGrp="1"/>
          </p:cNvSpPr>
          <p:nvPr>
            <p:ph type="ftr" sz="quarter" idx="11"/>
          </p:nvPr>
        </p:nvSpPr>
        <p:spPr/>
        <p:txBody>
          <a:bodyPr/>
          <a:lstStyle/>
          <a:p>
            <a:endParaRPr lang="en-US"/>
          </a:p>
        </p:txBody>
      </p:sp>
      <p:sp>
        <p:nvSpPr>
          <p:cNvPr id="4" name="슬라이드 번호 개체 틀 3">
            <a:extLst>
              <a:ext uri="{FF2B5EF4-FFF2-40B4-BE49-F238E27FC236}">
                <a16:creationId xmlns:a16="http://schemas.microsoft.com/office/drawing/2014/main" id="{033BE301-3E13-41E0-B66F-491F38E46D1E}"/>
              </a:ext>
            </a:extLst>
          </p:cNvPr>
          <p:cNvSpPr>
            <a:spLocks noGrp="1"/>
          </p:cNvSpPr>
          <p:nvPr>
            <p:ph type="sldNum" sz="quarter" idx="12"/>
          </p:nvPr>
        </p:nvSpPr>
        <p:spPr/>
        <p:txBody>
          <a:bodyPr/>
          <a:lstStyle/>
          <a:p>
            <a:fld id="{5389595A-5177-4E3F-BEE8-2C1F9C9864AB}" type="slidenum">
              <a:rPr lang="en-US" smtClean="0"/>
              <a:t>‹#›</a:t>
            </a:fld>
            <a:endParaRPr lang="en-US"/>
          </a:p>
        </p:txBody>
      </p:sp>
    </p:spTree>
    <p:extLst>
      <p:ext uri="{BB962C8B-B14F-4D97-AF65-F5344CB8AC3E}">
        <p14:creationId xmlns:p14="http://schemas.microsoft.com/office/powerpoint/2010/main" val="568934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2B54AFC-7AD5-4B72-A2D3-1D8B326821C4}"/>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a:p>
        </p:txBody>
      </p:sp>
      <p:sp>
        <p:nvSpPr>
          <p:cNvPr id="3" name="내용 개체 틀 2">
            <a:extLst>
              <a:ext uri="{FF2B5EF4-FFF2-40B4-BE49-F238E27FC236}">
                <a16:creationId xmlns:a16="http://schemas.microsoft.com/office/drawing/2014/main" id="{341455C6-2004-4A4A-AB3B-88B37B6F62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4" name="텍스트 개체 틀 3">
            <a:extLst>
              <a:ext uri="{FF2B5EF4-FFF2-40B4-BE49-F238E27FC236}">
                <a16:creationId xmlns:a16="http://schemas.microsoft.com/office/drawing/2014/main" id="{F6ACAFD1-1803-4557-A126-DBC641A8BF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39F35921-0F63-480B-B864-8513D35DD276}"/>
              </a:ext>
            </a:extLst>
          </p:cNvPr>
          <p:cNvSpPr>
            <a:spLocks noGrp="1"/>
          </p:cNvSpPr>
          <p:nvPr>
            <p:ph type="dt" sz="half" idx="10"/>
          </p:nvPr>
        </p:nvSpPr>
        <p:spPr/>
        <p:txBody>
          <a:bodyPr/>
          <a:lstStyle/>
          <a:p>
            <a:fld id="{B1E3B125-7105-4600-9661-BD846C794501}" type="datetimeFigureOut">
              <a:rPr lang="en-US" smtClean="0"/>
              <a:t>15-Oct-20</a:t>
            </a:fld>
            <a:endParaRPr lang="en-US"/>
          </a:p>
        </p:txBody>
      </p:sp>
      <p:sp>
        <p:nvSpPr>
          <p:cNvPr id="6" name="바닥글 개체 틀 5">
            <a:extLst>
              <a:ext uri="{FF2B5EF4-FFF2-40B4-BE49-F238E27FC236}">
                <a16:creationId xmlns:a16="http://schemas.microsoft.com/office/drawing/2014/main" id="{13928EA5-062A-4DE4-BBE2-3D9E14E6874C}"/>
              </a:ext>
            </a:extLst>
          </p:cNvPr>
          <p:cNvSpPr>
            <a:spLocks noGrp="1"/>
          </p:cNvSpPr>
          <p:nvPr>
            <p:ph type="ftr" sz="quarter" idx="11"/>
          </p:nvPr>
        </p:nvSpPr>
        <p:spPr/>
        <p:txBody>
          <a:bodyPr/>
          <a:lstStyle/>
          <a:p>
            <a:endParaRPr lang="en-US"/>
          </a:p>
        </p:txBody>
      </p:sp>
      <p:sp>
        <p:nvSpPr>
          <p:cNvPr id="7" name="슬라이드 번호 개체 틀 6">
            <a:extLst>
              <a:ext uri="{FF2B5EF4-FFF2-40B4-BE49-F238E27FC236}">
                <a16:creationId xmlns:a16="http://schemas.microsoft.com/office/drawing/2014/main" id="{440ABEC8-79C1-495A-91FC-0D465AEAE0E6}"/>
              </a:ext>
            </a:extLst>
          </p:cNvPr>
          <p:cNvSpPr>
            <a:spLocks noGrp="1"/>
          </p:cNvSpPr>
          <p:nvPr>
            <p:ph type="sldNum" sz="quarter" idx="12"/>
          </p:nvPr>
        </p:nvSpPr>
        <p:spPr/>
        <p:txBody>
          <a:bodyPr/>
          <a:lstStyle/>
          <a:p>
            <a:fld id="{5389595A-5177-4E3F-BEE8-2C1F9C9864AB}" type="slidenum">
              <a:rPr lang="en-US" smtClean="0"/>
              <a:t>‹#›</a:t>
            </a:fld>
            <a:endParaRPr lang="en-US"/>
          </a:p>
        </p:txBody>
      </p:sp>
    </p:spTree>
    <p:extLst>
      <p:ext uri="{BB962C8B-B14F-4D97-AF65-F5344CB8AC3E}">
        <p14:creationId xmlns:p14="http://schemas.microsoft.com/office/powerpoint/2010/main" val="3758572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BDD0614-B7B4-45FE-A581-A97E2C30164D}"/>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a:p>
        </p:txBody>
      </p:sp>
      <p:sp>
        <p:nvSpPr>
          <p:cNvPr id="3" name="그림 개체 틀 2">
            <a:extLst>
              <a:ext uri="{FF2B5EF4-FFF2-40B4-BE49-F238E27FC236}">
                <a16:creationId xmlns:a16="http://schemas.microsoft.com/office/drawing/2014/main" id="{618418E3-DF6A-4E91-B4B5-98CBD1F004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텍스트 개체 틀 3">
            <a:extLst>
              <a:ext uri="{FF2B5EF4-FFF2-40B4-BE49-F238E27FC236}">
                <a16:creationId xmlns:a16="http://schemas.microsoft.com/office/drawing/2014/main" id="{7C0C7A98-160A-480E-8E18-B8749E1FA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1B19700B-E643-48DC-9480-812D0886C249}"/>
              </a:ext>
            </a:extLst>
          </p:cNvPr>
          <p:cNvSpPr>
            <a:spLocks noGrp="1"/>
          </p:cNvSpPr>
          <p:nvPr>
            <p:ph type="dt" sz="half" idx="10"/>
          </p:nvPr>
        </p:nvSpPr>
        <p:spPr/>
        <p:txBody>
          <a:bodyPr/>
          <a:lstStyle/>
          <a:p>
            <a:fld id="{B1E3B125-7105-4600-9661-BD846C794501}" type="datetimeFigureOut">
              <a:rPr lang="en-US" smtClean="0"/>
              <a:t>15-Oct-20</a:t>
            </a:fld>
            <a:endParaRPr lang="en-US"/>
          </a:p>
        </p:txBody>
      </p:sp>
      <p:sp>
        <p:nvSpPr>
          <p:cNvPr id="6" name="바닥글 개체 틀 5">
            <a:extLst>
              <a:ext uri="{FF2B5EF4-FFF2-40B4-BE49-F238E27FC236}">
                <a16:creationId xmlns:a16="http://schemas.microsoft.com/office/drawing/2014/main" id="{229F416D-EE0E-4C0E-88A0-9DB5B1C2AC40}"/>
              </a:ext>
            </a:extLst>
          </p:cNvPr>
          <p:cNvSpPr>
            <a:spLocks noGrp="1"/>
          </p:cNvSpPr>
          <p:nvPr>
            <p:ph type="ftr" sz="quarter" idx="11"/>
          </p:nvPr>
        </p:nvSpPr>
        <p:spPr/>
        <p:txBody>
          <a:bodyPr/>
          <a:lstStyle/>
          <a:p>
            <a:endParaRPr lang="en-US"/>
          </a:p>
        </p:txBody>
      </p:sp>
      <p:sp>
        <p:nvSpPr>
          <p:cNvPr id="7" name="슬라이드 번호 개체 틀 6">
            <a:extLst>
              <a:ext uri="{FF2B5EF4-FFF2-40B4-BE49-F238E27FC236}">
                <a16:creationId xmlns:a16="http://schemas.microsoft.com/office/drawing/2014/main" id="{31EA94FB-4A91-4ACA-8530-0C9E2E8C9525}"/>
              </a:ext>
            </a:extLst>
          </p:cNvPr>
          <p:cNvSpPr>
            <a:spLocks noGrp="1"/>
          </p:cNvSpPr>
          <p:nvPr>
            <p:ph type="sldNum" sz="quarter" idx="12"/>
          </p:nvPr>
        </p:nvSpPr>
        <p:spPr/>
        <p:txBody>
          <a:bodyPr/>
          <a:lstStyle/>
          <a:p>
            <a:fld id="{5389595A-5177-4E3F-BEE8-2C1F9C9864AB}" type="slidenum">
              <a:rPr lang="en-US" smtClean="0"/>
              <a:t>‹#›</a:t>
            </a:fld>
            <a:endParaRPr lang="en-US"/>
          </a:p>
        </p:txBody>
      </p:sp>
    </p:spTree>
    <p:extLst>
      <p:ext uri="{BB962C8B-B14F-4D97-AF65-F5344CB8AC3E}">
        <p14:creationId xmlns:p14="http://schemas.microsoft.com/office/powerpoint/2010/main" val="2088343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3.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236927B3-7A10-44A0-8AED-44897F54F4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a:p>
        </p:txBody>
      </p:sp>
      <p:sp>
        <p:nvSpPr>
          <p:cNvPr id="3" name="텍스트 개체 틀 2">
            <a:extLst>
              <a:ext uri="{FF2B5EF4-FFF2-40B4-BE49-F238E27FC236}">
                <a16:creationId xmlns:a16="http://schemas.microsoft.com/office/drawing/2014/main" id="{65E22CE4-1CD2-424A-8BF5-828400F6D5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
        <p:nvSpPr>
          <p:cNvPr id="4" name="날짜 개체 틀 3">
            <a:extLst>
              <a:ext uri="{FF2B5EF4-FFF2-40B4-BE49-F238E27FC236}">
                <a16:creationId xmlns:a16="http://schemas.microsoft.com/office/drawing/2014/main" id="{10E0454C-71E5-4CAB-BE5A-8C8E00FFAB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E3B125-7105-4600-9661-BD846C794501}" type="datetimeFigureOut">
              <a:rPr lang="en-US" smtClean="0"/>
              <a:t>15-Oct-20</a:t>
            </a:fld>
            <a:endParaRPr lang="en-US"/>
          </a:p>
        </p:txBody>
      </p:sp>
      <p:sp>
        <p:nvSpPr>
          <p:cNvPr id="5" name="바닥글 개체 틀 4">
            <a:extLst>
              <a:ext uri="{FF2B5EF4-FFF2-40B4-BE49-F238E27FC236}">
                <a16:creationId xmlns:a16="http://schemas.microsoft.com/office/drawing/2014/main" id="{C3725F5E-8016-4FF7-9ACF-9D3DD233E9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슬라이드 번호 개체 틀 5">
            <a:extLst>
              <a:ext uri="{FF2B5EF4-FFF2-40B4-BE49-F238E27FC236}">
                <a16:creationId xmlns:a16="http://schemas.microsoft.com/office/drawing/2014/main" id="{89DC9108-6DE2-469F-A2BD-741FDB562A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89595A-5177-4E3F-BEE8-2C1F9C9864AB}" type="slidenum">
              <a:rPr lang="en-US" smtClean="0"/>
              <a:t>‹#›</a:t>
            </a:fld>
            <a:endParaRPr lang="en-US"/>
          </a:p>
        </p:txBody>
      </p:sp>
    </p:spTree>
    <p:extLst>
      <p:ext uri="{BB962C8B-B14F-4D97-AF65-F5344CB8AC3E}">
        <p14:creationId xmlns:p14="http://schemas.microsoft.com/office/powerpoint/2010/main" val="87000589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E3173"/>
        </a:solidFill>
        <a:effectLst/>
      </p:bgPr>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6D058C93-A297-4BAF-A19B-2E5A0671EB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a:p>
        </p:txBody>
      </p:sp>
      <p:sp>
        <p:nvSpPr>
          <p:cNvPr id="3" name="텍스트 개체 틀 2">
            <a:extLst>
              <a:ext uri="{FF2B5EF4-FFF2-40B4-BE49-F238E27FC236}">
                <a16:creationId xmlns:a16="http://schemas.microsoft.com/office/drawing/2014/main" id="{25CEEC42-FCBA-47B6-9860-0AE0B960C5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a:p>
        </p:txBody>
      </p:sp>
    </p:spTree>
    <p:extLst>
      <p:ext uri="{BB962C8B-B14F-4D97-AF65-F5344CB8AC3E}">
        <p14:creationId xmlns:p14="http://schemas.microsoft.com/office/powerpoint/2010/main" val="2510405945"/>
      </p:ext>
    </p:extLst>
  </p:cSld>
  <p:clrMap bg1="dk1" tx1="lt1" bg2="dk2" tx2="lt2" accent1="accent1" accent2="accent2" accent3="accent3" accent4="accent4" accent5="accent5" accent6="accent6" hlink="hlink" folHlink="folHlink"/>
  <p:sldLayoutIdLst>
    <p:sldLayoutId id="21474836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latin typeface="Calibri" panose="020F0502020204030204" pitchFamily="34" charset="0"/>
                <a:cs typeface="Calibri" panose="020F0502020204030204" pitchFamily="34" charset="0"/>
              </a:defRPr>
            </a:lvl1pPr>
          </a:lstStyle>
          <a:p>
            <a:fld id="{EBD8E853-64E1-481B-BCF5-A9B7A50F51CD}" type="datetime1">
              <a:rPr lang="en-US" smtClean="0"/>
              <a:pPr/>
              <a:t>14-Oct-20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latin typeface="Calibri" panose="020F0502020204030204" pitchFamily="34" charset="0"/>
                <a:cs typeface="Calibri" panose="020F0502020204030204" pitchFamily="34" charset="0"/>
              </a:defRPr>
            </a:lvl1pPr>
          </a:lstStyle>
          <a:p>
            <a:r>
              <a:rPr lang="en-US"/>
              <a:t>Web3D 2020 Conference</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latin typeface="Calibri" panose="020F0502020204030204" pitchFamily="34" charset="0"/>
                <a:cs typeface="Calibri" panose="020F050202020403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935194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Lst>
  <p:hf hdr="0"/>
  <p:txStyles>
    <p:titleStyle>
      <a:lvl1pPr algn="l" defTabSz="457200" rtl="0" eaLnBrk="1" latinLnBrk="0" hangingPunct="1">
        <a:spcBef>
          <a:spcPct val="0"/>
        </a:spcBef>
        <a:buNone/>
        <a:defRPr sz="3600" kern="1200">
          <a:solidFill>
            <a:schemeClr val="accent1"/>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mp3"/><Relationship Id="rId7" Type="http://schemas.microsoft.com/office/2017/06/relationships/model3d" Target="../media/model3d1.glb"/><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2.png"/><Relationship Id="rId2" Type="http://schemas.openxmlformats.org/officeDocument/2006/relationships/audio" Target="../media/media1.mp3"/><Relationship Id="rId1" Type="http://schemas.microsoft.com/office/2007/relationships/media" Target="../media/media1.mp3"/><Relationship Id="rId6" Type="http://schemas.microsoft.com/office/2017/06/relationships/model3d" Target="../media/model3d1.glb"/><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3173"/>
        </a:solidFill>
        <a:effectLst/>
      </p:bgPr>
    </p:bg>
    <p:spTree>
      <p:nvGrpSpPr>
        <p:cNvPr id="1" name=""/>
        <p:cNvGrpSpPr/>
        <p:nvPr/>
      </p:nvGrpSpPr>
      <p:grpSpPr>
        <a:xfrm>
          <a:off x="0" y="0"/>
          <a:ext cx="0" cy="0"/>
          <a:chOff x="0" y="0"/>
          <a:chExt cx="0" cy="0"/>
        </a:xfrm>
      </p:grpSpPr>
      <p:grpSp>
        <p:nvGrpSpPr>
          <p:cNvPr id="10" name="그룹 9">
            <a:extLst>
              <a:ext uri="{FF2B5EF4-FFF2-40B4-BE49-F238E27FC236}">
                <a16:creationId xmlns:a16="http://schemas.microsoft.com/office/drawing/2014/main" id="{CEF9E4F4-25F4-48E0-B515-CB76302CB633}"/>
              </a:ext>
            </a:extLst>
          </p:cNvPr>
          <p:cNvGrpSpPr/>
          <p:nvPr/>
        </p:nvGrpSpPr>
        <p:grpSpPr>
          <a:xfrm>
            <a:off x="11201367" y="4425950"/>
            <a:ext cx="711510" cy="2188392"/>
            <a:chOff x="11201367" y="4425950"/>
            <a:chExt cx="711510" cy="2188392"/>
          </a:xfrm>
        </p:grpSpPr>
        <p:sp>
          <p:nvSpPr>
            <p:cNvPr id="5" name="다이아몬드 4">
              <a:extLst>
                <a:ext uri="{FF2B5EF4-FFF2-40B4-BE49-F238E27FC236}">
                  <a16:creationId xmlns:a16="http://schemas.microsoft.com/office/drawing/2014/main" id="{C929672E-3D64-48C5-870D-22739F3F3C84}"/>
                </a:ext>
              </a:extLst>
            </p:cNvPr>
            <p:cNvSpPr/>
            <p:nvPr/>
          </p:nvSpPr>
          <p:spPr>
            <a:xfrm>
              <a:off x="11212660" y="4425950"/>
              <a:ext cx="700217" cy="365185"/>
            </a:xfrm>
            <a:prstGeom prst="diamond">
              <a:avLst/>
            </a:prstGeom>
            <a:noFill/>
            <a:ln w="9525">
              <a:solidFill>
                <a:srgbClr val="2F84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n w="28575">
                    <a:solidFill>
                      <a:schemeClr val="tx1"/>
                    </a:solidFill>
                  </a:ln>
                </a:rPr>
                <a:t>     </a:t>
              </a:r>
              <a:endParaRPr lang="ko-KR" altLang="en-US" dirty="0">
                <a:ln w="28575">
                  <a:solidFill>
                    <a:schemeClr val="tx1"/>
                  </a:solidFill>
                </a:ln>
              </a:endParaRPr>
            </a:p>
          </p:txBody>
        </p:sp>
        <p:sp>
          <p:nvSpPr>
            <p:cNvPr id="6" name="다이아몬드 5">
              <a:extLst>
                <a:ext uri="{FF2B5EF4-FFF2-40B4-BE49-F238E27FC236}">
                  <a16:creationId xmlns:a16="http://schemas.microsoft.com/office/drawing/2014/main" id="{C56B556F-E2A7-40BA-973C-D9359B28541F}"/>
                </a:ext>
              </a:extLst>
            </p:cNvPr>
            <p:cNvSpPr/>
            <p:nvPr/>
          </p:nvSpPr>
          <p:spPr>
            <a:xfrm>
              <a:off x="11212660" y="4631910"/>
              <a:ext cx="700217" cy="365185"/>
            </a:xfrm>
            <a:prstGeom prst="diamond">
              <a:avLst/>
            </a:prstGeom>
            <a:noFill/>
            <a:ln w="9525">
              <a:solidFill>
                <a:srgbClr val="2C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n w="28575">
                    <a:solidFill>
                      <a:schemeClr val="tx1"/>
                    </a:solidFill>
                  </a:ln>
                </a:rPr>
                <a:t>     </a:t>
              </a:r>
              <a:endParaRPr lang="ko-KR" altLang="en-US" dirty="0">
                <a:ln w="28575">
                  <a:solidFill>
                    <a:schemeClr val="tx1"/>
                  </a:solidFill>
                </a:ln>
              </a:endParaRPr>
            </a:p>
          </p:txBody>
        </p:sp>
        <p:sp>
          <p:nvSpPr>
            <p:cNvPr id="7" name="다이아몬드 6">
              <a:extLst>
                <a:ext uri="{FF2B5EF4-FFF2-40B4-BE49-F238E27FC236}">
                  <a16:creationId xmlns:a16="http://schemas.microsoft.com/office/drawing/2014/main" id="{DB264D96-01E2-4753-B94A-D7268FCCB5AA}"/>
                </a:ext>
              </a:extLst>
            </p:cNvPr>
            <p:cNvSpPr/>
            <p:nvPr/>
          </p:nvSpPr>
          <p:spPr>
            <a:xfrm>
              <a:off x="11212660" y="4822654"/>
              <a:ext cx="700217" cy="365185"/>
            </a:xfrm>
            <a:prstGeom prst="diamond">
              <a:avLst/>
            </a:prstGeom>
            <a:noFill/>
            <a:ln w="9525">
              <a:solidFill>
                <a:srgbClr val="5C8A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n w="28575">
                    <a:solidFill>
                      <a:schemeClr val="tx1"/>
                    </a:solidFill>
                  </a:ln>
                </a:rPr>
                <a:t>     </a:t>
              </a:r>
              <a:endParaRPr lang="ko-KR" altLang="en-US" dirty="0">
                <a:ln w="28575">
                  <a:solidFill>
                    <a:schemeClr val="tx1"/>
                  </a:solidFill>
                </a:ln>
              </a:endParaRPr>
            </a:p>
          </p:txBody>
        </p:sp>
        <p:sp>
          <p:nvSpPr>
            <p:cNvPr id="20" name="다이아몬드 19">
              <a:extLst>
                <a:ext uri="{FF2B5EF4-FFF2-40B4-BE49-F238E27FC236}">
                  <a16:creationId xmlns:a16="http://schemas.microsoft.com/office/drawing/2014/main" id="{B33E8EB4-1890-464E-B1D3-E5C9173BB88B}"/>
                </a:ext>
              </a:extLst>
            </p:cNvPr>
            <p:cNvSpPr/>
            <p:nvPr/>
          </p:nvSpPr>
          <p:spPr>
            <a:xfrm>
              <a:off x="11212660" y="5028614"/>
              <a:ext cx="700217" cy="365185"/>
            </a:xfrm>
            <a:prstGeom prst="diamond">
              <a:avLst/>
            </a:prstGeom>
            <a:noFill/>
            <a:ln w="9525">
              <a:solidFill>
                <a:srgbClr val="5F8D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n w="28575">
                    <a:solidFill>
                      <a:schemeClr val="tx1"/>
                    </a:solidFill>
                  </a:ln>
                </a:rPr>
                <a:t>     </a:t>
              </a:r>
              <a:endParaRPr lang="ko-KR" altLang="en-US" dirty="0">
                <a:ln w="28575">
                  <a:solidFill>
                    <a:schemeClr val="tx1"/>
                  </a:solidFill>
                </a:ln>
              </a:endParaRPr>
            </a:p>
          </p:txBody>
        </p:sp>
        <p:sp>
          <p:nvSpPr>
            <p:cNvPr id="21" name="다이아몬드 20">
              <a:extLst>
                <a:ext uri="{FF2B5EF4-FFF2-40B4-BE49-F238E27FC236}">
                  <a16:creationId xmlns:a16="http://schemas.microsoft.com/office/drawing/2014/main" id="{39CAD40C-6825-41B2-96AC-049D357BC791}"/>
                </a:ext>
              </a:extLst>
            </p:cNvPr>
            <p:cNvSpPr/>
            <p:nvPr/>
          </p:nvSpPr>
          <p:spPr>
            <a:xfrm>
              <a:off x="11212660" y="5234574"/>
              <a:ext cx="700217" cy="365185"/>
            </a:xfrm>
            <a:prstGeom prst="diamond">
              <a:avLst/>
            </a:prstGeom>
            <a:noFill/>
            <a:ln w="9525">
              <a:solidFill>
                <a:srgbClr val="8192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n w="28575">
                    <a:solidFill>
                      <a:schemeClr val="tx1"/>
                    </a:solidFill>
                  </a:ln>
                </a:rPr>
                <a:t>     </a:t>
              </a:r>
              <a:endParaRPr lang="ko-KR" altLang="en-US" dirty="0">
                <a:ln w="28575">
                  <a:solidFill>
                    <a:schemeClr val="tx1"/>
                  </a:solidFill>
                </a:ln>
              </a:endParaRPr>
            </a:p>
          </p:txBody>
        </p:sp>
        <p:sp>
          <p:nvSpPr>
            <p:cNvPr id="22" name="다이아몬드 21">
              <a:extLst>
                <a:ext uri="{FF2B5EF4-FFF2-40B4-BE49-F238E27FC236}">
                  <a16:creationId xmlns:a16="http://schemas.microsoft.com/office/drawing/2014/main" id="{83F15B9F-00FE-48C1-AEB5-4CE0F8AB469F}"/>
                </a:ext>
              </a:extLst>
            </p:cNvPr>
            <p:cNvSpPr/>
            <p:nvPr/>
          </p:nvSpPr>
          <p:spPr>
            <a:xfrm>
              <a:off x="11212660" y="5425318"/>
              <a:ext cx="700217" cy="365185"/>
            </a:xfrm>
            <a:prstGeom prst="diamond">
              <a:avLst/>
            </a:prstGeom>
            <a:noFill/>
            <a:ln w="9525">
              <a:solidFill>
                <a:srgbClr val="8597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n w="28575">
                    <a:solidFill>
                      <a:schemeClr val="tx1"/>
                    </a:solidFill>
                  </a:ln>
                </a:rPr>
                <a:t>     </a:t>
              </a:r>
              <a:endParaRPr lang="ko-KR" altLang="en-US" dirty="0">
                <a:ln w="28575">
                  <a:solidFill>
                    <a:schemeClr val="tx1"/>
                  </a:solidFill>
                </a:ln>
              </a:endParaRPr>
            </a:p>
          </p:txBody>
        </p:sp>
        <p:sp>
          <p:nvSpPr>
            <p:cNvPr id="24" name="다이아몬드 23">
              <a:extLst>
                <a:ext uri="{FF2B5EF4-FFF2-40B4-BE49-F238E27FC236}">
                  <a16:creationId xmlns:a16="http://schemas.microsoft.com/office/drawing/2014/main" id="{87A209A7-6904-401A-9590-F2D8D48E1E7E}"/>
                </a:ext>
              </a:extLst>
            </p:cNvPr>
            <p:cNvSpPr/>
            <p:nvPr/>
          </p:nvSpPr>
          <p:spPr>
            <a:xfrm>
              <a:off x="11201367" y="5646494"/>
              <a:ext cx="711510" cy="365185"/>
            </a:xfrm>
            <a:prstGeom prst="diamond">
              <a:avLst/>
            </a:prstGeom>
            <a:solidFill>
              <a:schemeClr val="tx2">
                <a:alpha val="4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     </a:t>
              </a:r>
              <a:endParaRPr lang="ko-KR" altLang="en-US" dirty="0"/>
            </a:p>
          </p:txBody>
        </p:sp>
        <p:sp>
          <p:nvSpPr>
            <p:cNvPr id="25" name="다이아몬드 24">
              <a:extLst>
                <a:ext uri="{FF2B5EF4-FFF2-40B4-BE49-F238E27FC236}">
                  <a16:creationId xmlns:a16="http://schemas.microsoft.com/office/drawing/2014/main" id="{6239C46D-DF5B-4FC4-957A-676884769E8F}"/>
                </a:ext>
              </a:extLst>
            </p:cNvPr>
            <p:cNvSpPr/>
            <p:nvPr/>
          </p:nvSpPr>
          <p:spPr>
            <a:xfrm>
              <a:off x="11212660" y="5852454"/>
              <a:ext cx="700217" cy="365185"/>
            </a:xfrm>
            <a:prstGeom prst="diamond">
              <a:avLst/>
            </a:prstGeom>
            <a:noFill/>
            <a:ln w="9525">
              <a:solidFill>
                <a:srgbClr val="989A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n w="28575">
                    <a:solidFill>
                      <a:schemeClr val="tx1"/>
                    </a:solidFill>
                  </a:ln>
                </a:rPr>
                <a:t>     </a:t>
              </a:r>
              <a:endParaRPr lang="ko-KR" altLang="en-US" dirty="0">
                <a:ln w="28575">
                  <a:solidFill>
                    <a:schemeClr val="tx1"/>
                  </a:solidFill>
                </a:ln>
              </a:endParaRPr>
            </a:p>
          </p:txBody>
        </p:sp>
        <p:sp>
          <p:nvSpPr>
            <p:cNvPr id="26" name="다이아몬드 25">
              <a:extLst>
                <a:ext uri="{FF2B5EF4-FFF2-40B4-BE49-F238E27FC236}">
                  <a16:creationId xmlns:a16="http://schemas.microsoft.com/office/drawing/2014/main" id="{D953189E-043B-4DFA-BF41-C5F4F0B91B16}"/>
                </a:ext>
              </a:extLst>
            </p:cNvPr>
            <p:cNvSpPr/>
            <p:nvPr/>
          </p:nvSpPr>
          <p:spPr>
            <a:xfrm>
              <a:off x="11212660" y="6043198"/>
              <a:ext cx="700217" cy="365185"/>
            </a:xfrm>
            <a:prstGeom prst="diamond">
              <a:avLst/>
            </a:prstGeom>
            <a:noFill/>
            <a:ln w="9525">
              <a:solidFill>
                <a:srgbClr val="969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n w="28575">
                    <a:solidFill>
                      <a:schemeClr val="tx1"/>
                    </a:solidFill>
                  </a:ln>
                </a:rPr>
                <a:t>     </a:t>
              </a:r>
              <a:endParaRPr lang="ko-KR" altLang="en-US" dirty="0">
                <a:ln w="28575">
                  <a:solidFill>
                    <a:schemeClr val="tx1"/>
                  </a:solidFill>
                </a:ln>
              </a:endParaRPr>
            </a:p>
          </p:txBody>
        </p:sp>
        <p:sp>
          <p:nvSpPr>
            <p:cNvPr id="29" name="다이아몬드 28">
              <a:extLst>
                <a:ext uri="{FF2B5EF4-FFF2-40B4-BE49-F238E27FC236}">
                  <a16:creationId xmlns:a16="http://schemas.microsoft.com/office/drawing/2014/main" id="{C57D824F-AF14-4CDA-9C3E-8A2847EE0E94}"/>
                </a:ext>
              </a:extLst>
            </p:cNvPr>
            <p:cNvSpPr/>
            <p:nvPr/>
          </p:nvSpPr>
          <p:spPr>
            <a:xfrm>
              <a:off x="11212660" y="6249157"/>
              <a:ext cx="700217" cy="365185"/>
            </a:xfrm>
            <a:prstGeom prst="diamond">
              <a:avLst/>
            </a:prstGeom>
            <a:noFill/>
            <a:ln w="9525">
              <a:solidFill>
                <a:srgbClr val="ABA2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n w="28575">
                    <a:solidFill>
                      <a:schemeClr val="tx1"/>
                    </a:solidFill>
                  </a:ln>
                </a:rPr>
                <a:t>     </a:t>
              </a:r>
              <a:endParaRPr lang="ko-KR" altLang="en-US" dirty="0">
                <a:ln w="28575">
                  <a:solidFill>
                    <a:schemeClr val="tx1"/>
                  </a:solidFill>
                </a:ln>
              </a:endParaRPr>
            </a:p>
          </p:txBody>
        </p:sp>
        <p:sp>
          <p:nvSpPr>
            <p:cNvPr id="30" name="평행 사변형 29">
              <a:extLst>
                <a:ext uri="{FF2B5EF4-FFF2-40B4-BE49-F238E27FC236}">
                  <a16:creationId xmlns:a16="http://schemas.microsoft.com/office/drawing/2014/main" id="{0D2C014C-0EAD-4246-A2BC-6182872F6ED5}"/>
                </a:ext>
              </a:extLst>
            </p:cNvPr>
            <p:cNvSpPr/>
            <p:nvPr/>
          </p:nvSpPr>
          <p:spPr>
            <a:xfrm rot="5400000">
              <a:off x="11083746" y="5943876"/>
              <a:ext cx="594083" cy="358842"/>
            </a:xfrm>
            <a:prstGeom prst="parallelogram">
              <a:avLst>
                <a:gd name="adj" fmla="val 51244"/>
              </a:avLst>
            </a:prstGeom>
            <a:solidFill>
              <a:schemeClr val="accent1">
                <a:alpha val="58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9" name="그룹 8">
            <a:extLst>
              <a:ext uri="{FF2B5EF4-FFF2-40B4-BE49-F238E27FC236}">
                <a16:creationId xmlns:a16="http://schemas.microsoft.com/office/drawing/2014/main" id="{52B46A9D-AFED-4646-9BD1-250A4705AA40}"/>
              </a:ext>
            </a:extLst>
          </p:cNvPr>
          <p:cNvGrpSpPr/>
          <p:nvPr/>
        </p:nvGrpSpPr>
        <p:grpSpPr>
          <a:xfrm>
            <a:off x="9288947" y="5810066"/>
            <a:ext cx="2017828" cy="610273"/>
            <a:chOff x="9288947" y="5810066"/>
            <a:chExt cx="2017828" cy="610273"/>
          </a:xfrm>
        </p:grpSpPr>
        <p:sp>
          <p:nvSpPr>
            <p:cNvPr id="32" name="평행 사변형 31">
              <a:extLst>
                <a:ext uri="{FF2B5EF4-FFF2-40B4-BE49-F238E27FC236}">
                  <a16:creationId xmlns:a16="http://schemas.microsoft.com/office/drawing/2014/main" id="{6EB315F1-4933-4925-A6F0-DDB6989607ED}"/>
                </a:ext>
              </a:extLst>
            </p:cNvPr>
            <p:cNvSpPr/>
            <p:nvPr/>
          </p:nvSpPr>
          <p:spPr>
            <a:xfrm rot="5400000">
              <a:off x="10829129" y="5930737"/>
              <a:ext cx="586361" cy="368931"/>
            </a:xfrm>
            <a:prstGeom prst="parallelogram">
              <a:avLst>
                <a:gd name="adj" fmla="val 60714"/>
              </a:avLst>
            </a:prstGeom>
            <a:noFill/>
            <a:ln w="9525">
              <a:solidFill>
                <a:srgbClr val="137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n w="28575">
                  <a:solidFill>
                    <a:schemeClr val="tx1"/>
                  </a:solidFill>
                </a:ln>
              </a:endParaRPr>
            </a:p>
          </p:txBody>
        </p:sp>
        <p:sp>
          <p:nvSpPr>
            <p:cNvPr id="34" name="평행 사변형 33">
              <a:extLst>
                <a:ext uri="{FF2B5EF4-FFF2-40B4-BE49-F238E27FC236}">
                  <a16:creationId xmlns:a16="http://schemas.microsoft.com/office/drawing/2014/main" id="{C88AAEAB-7AB4-4825-8AB7-C2DB136B928E}"/>
                </a:ext>
              </a:extLst>
            </p:cNvPr>
            <p:cNvSpPr/>
            <p:nvPr/>
          </p:nvSpPr>
          <p:spPr>
            <a:xfrm rot="5400000">
              <a:off x="10561842" y="5942693"/>
              <a:ext cx="586361" cy="368931"/>
            </a:xfrm>
            <a:prstGeom prst="parallelogram">
              <a:avLst>
                <a:gd name="adj" fmla="val 60714"/>
              </a:avLst>
            </a:prstGeom>
            <a:noFill/>
            <a:ln w="9525">
              <a:solidFill>
                <a:srgbClr val="137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n w="28575">
                  <a:solidFill>
                    <a:schemeClr val="tx1"/>
                  </a:solidFill>
                </a:ln>
              </a:endParaRPr>
            </a:p>
          </p:txBody>
        </p:sp>
        <p:sp>
          <p:nvSpPr>
            <p:cNvPr id="36" name="평행 사변형 35">
              <a:extLst>
                <a:ext uri="{FF2B5EF4-FFF2-40B4-BE49-F238E27FC236}">
                  <a16:creationId xmlns:a16="http://schemas.microsoft.com/office/drawing/2014/main" id="{AEE3CA47-1518-41EB-BA5E-77E474AC1D6F}"/>
                </a:ext>
              </a:extLst>
            </p:cNvPr>
            <p:cNvSpPr/>
            <p:nvPr/>
          </p:nvSpPr>
          <p:spPr>
            <a:xfrm rot="5400000">
              <a:off x="10268204" y="5930737"/>
              <a:ext cx="586361" cy="368931"/>
            </a:xfrm>
            <a:prstGeom prst="parallelogram">
              <a:avLst>
                <a:gd name="adj" fmla="val 60714"/>
              </a:avLst>
            </a:prstGeom>
            <a:noFill/>
            <a:ln w="9525">
              <a:solidFill>
                <a:srgbClr val="2D83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n w="28575">
                  <a:solidFill>
                    <a:schemeClr val="tx1"/>
                  </a:solidFill>
                </a:ln>
              </a:endParaRPr>
            </a:p>
          </p:txBody>
        </p:sp>
        <p:sp>
          <p:nvSpPr>
            <p:cNvPr id="38" name="평행 사변형 37">
              <a:extLst>
                <a:ext uri="{FF2B5EF4-FFF2-40B4-BE49-F238E27FC236}">
                  <a16:creationId xmlns:a16="http://schemas.microsoft.com/office/drawing/2014/main" id="{F7DA9B14-865B-4DE5-9892-2595D4DEA239}"/>
                </a:ext>
              </a:extLst>
            </p:cNvPr>
            <p:cNvSpPr/>
            <p:nvPr/>
          </p:nvSpPr>
          <p:spPr>
            <a:xfrm rot="5400000">
              <a:off x="10004681" y="5930737"/>
              <a:ext cx="586361" cy="368931"/>
            </a:xfrm>
            <a:prstGeom prst="parallelogram">
              <a:avLst>
                <a:gd name="adj" fmla="val 60714"/>
              </a:avLst>
            </a:prstGeom>
            <a:noFill/>
            <a:ln w="9525">
              <a:solidFill>
                <a:srgbClr val="2D83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n w="28575">
                  <a:solidFill>
                    <a:schemeClr val="tx1"/>
                  </a:solidFill>
                </a:ln>
              </a:endParaRPr>
            </a:p>
          </p:txBody>
        </p:sp>
        <p:sp>
          <p:nvSpPr>
            <p:cNvPr id="40" name="평행 사변형 39">
              <a:extLst>
                <a:ext uri="{FF2B5EF4-FFF2-40B4-BE49-F238E27FC236}">
                  <a16:creationId xmlns:a16="http://schemas.microsoft.com/office/drawing/2014/main" id="{04A379CB-6816-48C2-9989-10E4C6C58116}"/>
                </a:ext>
              </a:extLst>
            </p:cNvPr>
            <p:cNvSpPr/>
            <p:nvPr/>
          </p:nvSpPr>
          <p:spPr>
            <a:xfrm rot="5400000">
              <a:off x="9737394" y="5942693"/>
              <a:ext cx="586361" cy="368931"/>
            </a:xfrm>
            <a:prstGeom prst="parallelogram">
              <a:avLst>
                <a:gd name="adj" fmla="val 60714"/>
              </a:avLst>
            </a:prstGeom>
            <a:noFill/>
            <a:ln w="9525">
              <a:solidFill>
                <a:srgbClr val="5D8B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n w="28575">
                  <a:solidFill>
                    <a:schemeClr val="tx1"/>
                  </a:solidFill>
                </a:ln>
              </a:endParaRPr>
            </a:p>
          </p:txBody>
        </p:sp>
        <p:sp>
          <p:nvSpPr>
            <p:cNvPr id="42" name="평행 사변형 41">
              <a:extLst>
                <a:ext uri="{FF2B5EF4-FFF2-40B4-BE49-F238E27FC236}">
                  <a16:creationId xmlns:a16="http://schemas.microsoft.com/office/drawing/2014/main" id="{A1D77F61-89D8-49B5-BE2C-517D23C598F6}"/>
                </a:ext>
              </a:extLst>
            </p:cNvPr>
            <p:cNvSpPr/>
            <p:nvPr/>
          </p:nvSpPr>
          <p:spPr>
            <a:xfrm rot="5400000">
              <a:off x="9447520" y="5918781"/>
              <a:ext cx="586361" cy="368931"/>
            </a:xfrm>
            <a:prstGeom prst="parallelogram">
              <a:avLst>
                <a:gd name="adj" fmla="val 60714"/>
              </a:avLst>
            </a:prstGeom>
            <a:noFill/>
            <a:ln w="9525">
              <a:solidFill>
                <a:srgbClr val="5D8B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n w="28575">
                  <a:solidFill>
                    <a:schemeClr val="tx1"/>
                  </a:solidFill>
                </a:ln>
              </a:endParaRPr>
            </a:p>
          </p:txBody>
        </p:sp>
        <p:sp>
          <p:nvSpPr>
            <p:cNvPr id="44" name="평행 사변형 43">
              <a:extLst>
                <a:ext uri="{FF2B5EF4-FFF2-40B4-BE49-F238E27FC236}">
                  <a16:creationId xmlns:a16="http://schemas.microsoft.com/office/drawing/2014/main" id="{F27CEACC-5510-476D-9BD8-D5E8A770548D}"/>
                </a:ext>
              </a:extLst>
            </p:cNvPr>
            <p:cNvSpPr/>
            <p:nvPr/>
          </p:nvSpPr>
          <p:spPr>
            <a:xfrm rot="5400000">
              <a:off x="9180232" y="5930737"/>
              <a:ext cx="586361" cy="368931"/>
            </a:xfrm>
            <a:prstGeom prst="parallelogram">
              <a:avLst>
                <a:gd name="adj" fmla="val 60714"/>
              </a:avLst>
            </a:prstGeom>
            <a:noFill/>
            <a:ln w="9525">
              <a:solidFill>
                <a:srgbClr val="8193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n w="28575">
                  <a:solidFill>
                    <a:schemeClr val="tx1"/>
                  </a:solidFill>
                </a:ln>
              </a:endParaRPr>
            </a:p>
          </p:txBody>
        </p:sp>
      </p:grpSp>
      <p:sp>
        <p:nvSpPr>
          <p:cNvPr id="27" name="TextBox 26">
            <a:extLst>
              <a:ext uri="{FF2B5EF4-FFF2-40B4-BE49-F238E27FC236}">
                <a16:creationId xmlns:a16="http://schemas.microsoft.com/office/drawing/2014/main" id="{D4FD0ADB-4C86-4725-AC03-B16DF5B329B5}"/>
              </a:ext>
            </a:extLst>
          </p:cNvPr>
          <p:cNvSpPr txBox="1"/>
          <p:nvPr/>
        </p:nvSpPr>
        <p:spPr>
          <a:xfrm>
            <a:off x="1758951" y="469198"/>
            <a:ext cx="4113380" cy="769441"/>
          </a:xfrm>
          <a:prstGeom prst="rect">
            <a:avLst/>
          </a:prstGeom>
          <a:noFill/>
        </p:spPr>
        <p:txBody>
          <a:bodyPr wrap="square">
            <a:spAutoFit/>
          </a:bodyPr>
          <a:lstStyle/>
          <a:p>
            <a:r>
              <a:rPr lang="en-US" sz="4400" b="1" dirty="0">
                <a:solidFill>
                  <a:schemeClr val="accent5">
                    <a:lumMod val="40000"/>
                    <a:lumOff val="60000"/>
                  </a:schemeClr>
                </a:solidFill>
                <a:latin typeface="Noto Sans" panose="020B0502040504020204" pitchFamily="34" charset="0"/>
                <a:ea typeface="Noto Sans" panose="020B0502040504020204" pitchFamily="34" charset="0"/>
                <a:cs typeface="Noto Sans" panose="020B0502040504020204" pitchFamily="34" charset="0"/>
              </a:rPr>
              <a:t>WEB</a:t>
            </a:r>
            <a:r>
              <a:rPr lang="en-US" sz="1400" b="1" dirty="0">
                <a:solidFill>
                  <a:schemeClr val="accent5">
                    <a:lumMod val="40000"/>
                    <a:lumOff val="60000"/>
                  </a:schemeClr>
                </a:solidFill>
                <a:latin typeface="Noto Sans" panose="020B0502040504020204" pitchFamily="34" charset="0"/>
                <a:ea typeface="Noto Sans" panose="020B0502040504020204" pitchFamily="34" charset="0"/>
                <a:cs typeface="Noto Sans" panose="020B0502040504020204" pitchFamily="34" charset="0"/>
              </a:rPr>
              <a:t> </a:t>
            </a:r>
            <a:r>
              <a:rPr lang="en-US" sz="4400" b="1" dirty="0">
                <a:solidFill>
                  <a:schemeClr val="accent5">
                    <a:lumMod val="40000"/>
                    <a:lumOff val="60000"/>
                  </a:schemeClr>
                </a:solidFill>
                <a:latin typeface="Noto Sans" panose="020B0502040504020204" pitchFamily="34" charset="0"/>
                <a:ea typeface="Noto Sans" panose="020B0502040504020204" pitchFamily="34" charset="0"/>
                <a:cs typeface="Noto Sans" panose="020B0502040504020204" pitchFamily="34" charset="0"/>
              </a:rPr>
              <a:t>3D 2020</a:t>
            </a:r>
          </a:p>
        </p:txBody>
      </p:sp>
      <p:sp>
        <p:nvSpPr>
          <p:cNvPr id="33" name="TextBox 32">
            <a:extLst>
              <a:ext uri="{FF2B5EF4-FFF2-40B4-BE49-F238E27FC236}">
                <a16:creationId xmlns:a16="http://schemas.microsoft.com/office/drawing/2014/main" id="{2B221380-8748-4138-9AD3-B79E93BB654B}"/>
              </a:ext>
            </a:extLst>
          </p:cNvPr>
          <p:cNvSpPr txBox="1"/>
          <p:nvPr/>
        </p:nvSpPr>
        <p:spPr>
          <a:xfrm>
            <a:off x="1758951" y="1131172"/>
            <a:ext cx="6096000" cy="584775"/>
          </a:xfrm>
          <a:prstGeom prst="rect">
            <a:avLst/>
          </a:prstGeom>
          <a:noFill/>
        </p:spPr>
        <p:txBody>
          <a:bodyPr wrap="square">
            <a:spAutoFit/>
          </a:bodyPr>
          <a:lstStyle/>
          <a:p>
            <a:r>
              <a:rPr lang="en-US" sz="1600" dirty="0">
                <a:solidFill>
                  <a:schemeClr val="accent1">
                    <a:lumMod val="40000"/>
                    <a:lumOff val="60000"/>
                  </a:schemeClr>
                </a:solidFill>
              </a:rPr>
              <a:t>The 25th International ACM Conference on 3D Web Technology</a:t>
            </a:r>
          </a:p>
          <a:p>
            <a:r>
              <a:rPr lang="en-US" sz="1600" dirty="0">
                <a:solidFill>
                  <a:schemeClr val="accent1">
                    <a:lumMod val="40000"/>
                    <a:lumOff val="60000"/>
                  </a:schemeClr>
                </a:solidFill>
              </a:rPr>
              <a:t>November 9-13, 2020, Virtual Conference, Seoul, Korea</a:t>
            </a:r>
          </a:p>
        </p:txBody>
      </p:sp>
      <p:sp>
        <p:nvSpPr>
          <p:cNvPr id="13" name="제목 12">
            <a:extLst>
              <a:ext uri="{FF2B5EF4-FFF2-40B4-BE49-F238E27FC236}">
                <a16:creationId xmlns:a16="http://schemas.microsoft.com/office/drawing/2014/main" id="{CA224773-0692-48A7-AA03-D6375E49EF87}"/>
              </a:ext>
            </a:extLst>
          </p:cNvPr>
          <p:cNvSpPr>
            <a:spLocks noGrp="1"/>
          </p:cNvSpPr>
          <p:nvPr>
            <p:ph type="ctrTitle"/>
          </p:nvPr>
        </p:nvSpPr>
        <p:spPr>
          <a:xfrm>
            <a:off x="1524000" y="1727903"/>
            <a:ext cx="9144000" cy="1782060"/>
          </a:xfrm>
        </p:spPr>
        <p:txBody>
          <a:bodyPr anchor="b">
            <a:noAutofit/>
          </a:bodyPr>
          <a:lstStyle/>
          <a:p>
            <a:r>
              <a:rPr lang="en-US" sz="4000" b="1" dirty="0">
                <a:solidFill>
                  <a:srgbClr val="FFE181"/>
                </a:solidFill>
                <a:latin typeface="+mn-lt"/>
              </a:rPr>
              <a:t>Extending X3D Realism with Audio Graphs, Acoustic Properties and 3D Spatial Sound</a:t>
            </a:r>
          </a:p>
        </p:txBody>
      </p:sp>
      <p:sp>
        <p:nvSpPr>
          <p:cNvPr id="14" name="부제목 13">
            <a:extLst>
              <a:ext uri="{FF2B5EF4-FFF2-40B4-BE49-F238E27FC236}">
                <a16:creationId xmlns:a16="http://schemas.microsoft.com/office/drawing/2014/main" id="{9502BCF3-19EB-43ED-8EC4-489E1941F171}"/>
              </a:ext>
            </a:extLst>
          </p:cNvPr>
          <p:cNvSpPr>
            <a:spLocks noGrp="1"/>
          </p:cNvSpPr>
          <p:nvPr>
            <p:ph type="subTitle" idx="1"/>
          </p:nvPr>
        </p:nvSpPr>
        <p:spPr/>
        <p:txBody>
          <a:bodyPr>
            <a:normAutofit fontScale="85000" lnSpcReduction="20000"/>
          </a:bodyPr>
          <a:lstStyle/>
          <a:p>
            <a:r>
              <a:rPr lang="en-US" sz="2100" dirty="0">
                <a:solidFill>
                  <a:schemeClr val="accent1">
                    <a:lumMod val="40000"/>
                    <a:lumOff val="60000"/>
                  </a:schemeClr>
                </a:solidFill>
              </a:rPr>
              <a:t>Eftychia Lakka, Faculty of Computing, Engineering and Science, University of South Wales, UK, efilakka@gmail.com</a:t>
            </a:r>
          </a:p>
          <a:p>
            <a:r>
              <a:rPr lang="en-US" sz="2100" dirty="0">
                <a:solidFill>
                  <a:schemeClr val="accent1">
                    <a:lumMod val="40000"/>
                    <a:lumOff val="60000"/>
                  </a:schemeClr>
                </a:solidFill>
              </a:rPr>
              <a:t>Don </a:t>
            </a:r>
            <a:r>
              <a:rPr lang="en-US" sz="2100" dirty="0" err="1">
                <a:solidFill>
                  <a:schemeClr val="accent1">
                    <a:lumMod val="40000"/>
                    <a:lumOff val="60000"/>
                  </a:schemeClr>
                </a:solidFill>
              </a:rPr>
              <a:t>Brutzman</a:t>
            </a:r>
            <a:r>
              <a:rPr lang="en-US" sz="2100" dirty="0">
                <a:solidFill>
                  <a:schemeClr val="accent1">
                    <a:lumMod val="40000"/>
                    <a:lumOff val="60000"/>
                  </a:schemeClr>
                </a:solidFill>
              </a:rPr>
              <a:t>, Naval Postgraduate School (NPS), Monterey California, USA, brutzman@nps.edu</a:t>
            </a:r>
          </a:p>
          <a:p>
            <a:r>
              <a:rPr lang="en-US" sz="2100" dirty="0">
                <a:solidFill>
                  <a:schemeClr val="accent1">
                    <a:lumMod val="40000"/>
                    <a:lumOff val="60000"/>
                  </a:schemeClr>
                </a:solidFill>
              </a:rPr>
              <a:t>Richard </a:t>
            </a:r>
            <a:r>
              <a:rPr lang="en-US" sz="2100" dirty="0" err="1">
                <a:solidFill>
                  <a:schemeClr val="accent1">
                    <a:lumMod val="40000"/>
                    <a:lumOff val="60000"/>
                  </a:schemeClr>
                </a:solidFill>
              </a:rPr>
              <a:t>Puk</a:t>
            </a:r>
            <a:r>
              <a:rPr lang="en-US" sz="2100" dirty="0">
                <a:solidFill>
                  <a:schemeClr val="accent1">
                    <a:lumMod val="40000"/>
                    <a:lumOff val="60000"/>
                  </a:schemeClr>
                </a:solidFill>
              </a:rPr>
              <a:t>, </a:t>
            </a:r>
            <a:r>
              <a:rPr lang="en-US" sz="2100" dirty="0" err="1">
                <a:solidFill>
                  <a:schemeClr val="accent1">
                    <a:lumMod val="40000"/>
                    <a:lumOff val="60000"/>
                  </a:schemeClr>
                </a:solidFill>
              </a:rPr>
              <a:t>Intelligraphics</a:t>
            </a:r>
            <a:r>
              <a:rPr lang="en-US" sz="2100" dirty="0">
                <a:solidFill>
                  <a:schemeClr val="accent1">
                    <a:lumMod val="40000"/>
                    <a:lumOff val="60000"/>
                  </a:schemeClr>
                </a:solidFill>
              </a:rPr>
              <a:t> Inc., puk@igraphics.com</a:t>
            </a:r>
          </a:p>
          <a:p>
            <a:r>
              <a:rPr lang="es-ES" sz="2100" dirty="0" err="1">
                <a:solidFill>
                  <a:schemeClr val="accent1">
                    <a:lumMod val="40000"/>
                    <a:lumOff val="60000"/>
                  </a:schemeClr>
                </a:solidFill>
              </a:rPr>
              <a:t>Athanasios</a:t>
            </a:r>
            <a:r>
              <a:rPr lang="es-ES" sz="2100" dirty="0">
                <a:solidFill>
                  <a:schemeClr val="accent1">
                    <a:lumMod val="40000"/>
                    <a:lumOff val="60000"/>
                  </a:schemeClr>
                </a:solidFill>
              </a:rPr>
              <a:t> G. </a:t>
            </a:r>
            <a:r>
              <a:rPr lang="es-ES" sz="2100" dirty="0" err="1">
                <a:solidFill>
                  <a:schemeClr val="accent1">
                    <a:lumMod val="40000"/>
                    <a:lumOff val="60000"/>
                  </a:schemeClr>
                </a:solidFill>
              </a:rPr>
              <a:t>Malamos</a:t>
            </a:r>
            <a:r>
              <a:rPr lang="es-ES" sz="2100" dirty="0">
                <a:solidFill>
                  <a:schemeClr val="accent1">
                    <a:lumMod val="40000"/>
                    <a:lumOff val="60000"/>
                  </a:schemeClr>
                </a:solidFill>
              </a:rPr>
              <a:t>, </a:t>
            </a:r>
            <a:r>
              <a:rPr lang="es-ES" sz="2100" dirty="0" err="1">
                <a:solidFill>
                  <a:schemeClr val="accent1">
                    <a:lumMod val="40000"/>
                    <a:lumOff val="60000"/>
                  </a:schemeClr>
                </a:solidFill>
              </a:rPr>
              <a:t>Hellenic</a:t>
            </a:r>
            <a:r>
              <a:rPr lang="es-ES" sz="2100" dirty="0">
                <a:solidFill>
                  <a:schemeClr val="accent1">
                    <a:lumMod val="40000"/>
                    <a:lumOff val="60000"/>
                  </a:schemeClr>
                </a:solidFill>
              </a:rPr>
              <a:t> </a:t>
            </a:r>
            <a:r>
              <a:rPr lang="es-ES" sz="2100" dirty="0" err="1">
                <a:solidFill>
                  <a:schemeClr val="accent1">
                    <a:lumMod val="40000"/>
                    <a:lumOff val="60000"/>
                  </a:schemeClr>
                </a:solidFill>
              </a:rPr>
              <a:t>Mediterranean</a:t>
            </a:r>
            <a:r>
              <a:rPr lang="es-ES" sz="2100" dirty="0">
                <a:solidFill>
                  <a:schemeClr val="accent1">
                    <a:lumMod val="40000"/>
                    <a:lumOff val="60000"/>
                  </a:schemeClr>
                </a:solidFill>
              </a:rPr>
              <a:t> </a:t>
            </a:r>
            <a:r>
              <a:rPr lang="es-ES" sz="2100" dirty="0" err="1">
                <a:solidFill>
                  <a:schemeClr val="accent1">
                    <a:lumMod val="40000"/>
                    <a:lumOff val="60000"/>
                  </a:schemeClr>
                </a:solidFill>
              </a:rPr>
              <a:t>University</a:t>
            </a:r>
            <a:r>
              <a:rPr lang="es-ES" sz="2100" dirty="0">
                <a:solidFill>
                  <a:schemeClr val="accent1">
                    <a:lumMod val="40000"/>
                    <a:lumOff val="60000"/>
                  </a:schemeClr>
                </a:solidFill>
              </a:rPr>
              <a:t>, </a:t>
            </a:r>
            <a:r>
              <a:rPr lang="es-ES" sz="2100" dirty="0" err="1">
                <a:solidFill>
                  <a:schemeClr val="accent1">
                    <a:lumMod val="40000"/>
                    <a:lumOff val="60000"/>
                  </a:schemeClr>
                </a:solidFill>
              </a:rPr>
              <a:t>Crete</a:t>
            </a:r>
            <a:r>
              <a:rPr lang="es-ES" sz="2100" dirty="0">
                <a:solidFill>
                  <a:schemeClr val="accent1">
                    <a:lumMod val="40000"/>
                    <a:lumOff val="60000"/>
                  </a:schemeClr>
                </a:solidFill>
              </a:rPr>
              <a:t> Heraklion, </a:t>
            </a:r>
            <a:r>
              <a:rPr lang="es-ES" sz="2100" dirty="0" err="1">
                <a:solidFill>
                  <a:schemeClr val="accent1">
                    <a:lumMod val="40000"/>
                    <a:lumOff val="60000"/>
                  </a:schemeClr>
                </a:solidFill>
              </a:rPr>
              <a:t>Greece</a:t>
            </a:r>
            <a:r>
              <a:rPr lang="es-ES" sz="2100" dirty="0">
                <a:solidFill>
                  <a:schemeClr val="accent1">
                    <a:lumMod val="40000"/>
                    <a:lumOff val="60000"/>
                  </a:schemeClr>
                </a:solidFill>
              </a:rPr>
              <a:t>, amalamos@hmu.gr</a:t>
            </a:r>
          </a:p>
          <a:p>
            <a:endParaRPr lang="en-US" dirty="0">
              <a:solidFill>
                <a:schemeClr val="accent1">
                  <a:lumMod val="40000"/>
                  <a:lumOff val="60000"/>
                </a:schemeClr>
              </a:solidFill>
            </a:endParaRPr>
          </a:p>
          <a:p>
            <a:endParaRPr lang="en-US" dirty="0">
              <a:solidFill>
                <a:schemeClr val="accent1">
                  <a:lumMod val="40000"/>
                  <a:lumOff val="60000"/>
                </a:schemeClr>
              </a:solidFill>
            </a:endParaRPr>
          </a:p>
        </p:txBody>
      </p:sp>
      <p:pic>
        <p:nvPicPr>
          <p:cNvPr id="15" name="Gamela - E's Jammy Jams">
            <a:hlinkClick r:id="" action="ppaction://media"/>
            <a:extLst>
              <a:ext uri="{FF2B5EF4-FFF2-40B4-BE49-F238E27FC236}">
                <a16:creationId xmlns:a16="http://schemas.microsoft.com/office/drawing/2014/main" id="{9C1921E6-9770-41AC-AE77-A490699AAE2E}"/>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5872331" y="7279962"/>
            <a:ext cx="304800" cy="304800"/>
          </a:xfrm>
          <a:prstGeom prst="rect">
            <a:avLst/>
          </a:prstGeom>
        </p:spPr>
      </p:pic>
      <p:pic>
        <p:nvPicPr>
          <p:cNvPr id="16" name="그림 15">
            <a:extLst>
              <a:ext uri="{FF2B5EF4-FFF2-40B4-BE49-F238E27FC236}">
                <a16:creationId xmlns:a16="http://schemas.microsoft.com/office/drawing/2014/main" id="{BAE315F8-751A-4418-90E6-0045A4E1DA87}"/>
              </a:ext>
            </a:extLst>
          </p:cNvPr>
          <p:cNvPicPr>
            <a:picLocks noChangeAspect="1"/>
          </p:cNvPicPr>
          <p:nvPr/>
        </p:nvPicPr>
        <p:blipFill>
          <a:blip r:embed="rId6"/>
          <a:stretch>
            <a:fillRect/>
          </a:stretch>
        </p:blipFill>
        <p:spPr>
          <a:xfrm>
            <a:off x="631791" y="5835677"/>
            <a:ext cx="4294775" cy="621161"/>
          </a:xfrm>
          <a:prstGeom prst="rect">
            <a:avLst/>
          </a:prstGeom>
        </p:spPr>
      </p:pic>
      <mc:AlternateContent xmlns:mc="http://schemas.openxmlformats.org/markup-compatibility/2006">
        <mc:Choice xmlns:am3d="http://schemas.microsoft.com/office/drawing/2017/model3d" Requires="am3d">
          <p:graphicFrame>
            <p:nvGraphicFramePr>
              <p:cNvPr id="2" name="3D 모델 1">
                <a:extLst>
                  <a:ext uri="{FF2B5EF4-FFF2-40B4-BE49-F238E27FC236}">
                    <a16:creationId xmlns:a16="http://schemas.microsoft.com/office/drawing/2014/main" id="{0736C8D4-341C-45E6-BDFE-0E3229F56BD0}"/>
                  </a:ext>
                </a:extLst>
              </p:cNvPr>
              <p:cNvGraphicFramePr>
                <a:graphicFrameLocks noChangeAspect="1"/>
              </p:cNvGraphicFramePr>
              <p:nvPr>
                <p:extLst>
                  <p:ext uri="{D42A27DB-BD31-4B8C-83A1-F6EECF244321}">
                    <p14:modId xmlns:p14="http://schemas.microsoft.com/office/powerpoint/2010/main" val="3612433942"/>
                  </p:ext>
                </p:extLst>
              </p:nvPr>
            </p:nvGraphicFramePr>
            <p:xfrm>
              <a:off x="531552" y="510387"/>
              <a:ext cx="1227399" cy="1306587"/>
            </p:xfrm>
            <a:graphic>
              <a:graphicData uri="http://schemas.microsoft.com/office/drawing/2017/model3d">
                <am3d:model3d r:embed="rId7">
                  <am3d:spPr>
                    <a:xfrm>
                      <a:off x="0" y="0"/>
                      <a:ext cx="1227399" cy="1306587"/>
                    </a:xfrm>
                    <a:prstGeom prst="rect">
                      <a:avLst/>
                    </a:prstGeom>
                  </am3d:spPr>
                  <am3d:camera>
                    <am3d:pos x="0" y="0" z="75172465"/>
                    <am3d:up dx="0" dy="36000000" dz="0"/>
                    <am3d:lookAt x="0" y="0" z="0"/>
                    <am3d:perspective fov="2700000"/>
                  </am3d:camera>
                  <am3d:trans>
                    <am3d:meterPerModelUnit n="239624" d="1000000"/>
                    <am3d:preTrans dx="0" dy="-4867112" dz="0"/>
                    <am3d:scale>
                      <am3d:sx n="1000000" d="1000000"/>
                      <am3d:sy n="1000000" d="1000000"/>
                      <am3d:sz n="1000000" d="1000000"/>
                    </am3d:scale>
                    <am3d:rot ax="3671568" ay="354734" az="636545"/>
                    <am3d:postTrans dx="0" dy="0" dz="0"/>
                  </am3d:trans>
                  <am3d:raster rName="Office3DRenderer" rVer="16.0.8326">
                    <am3d:blip r:embed="rId8"/>
                  </am3d:raster>
                  <am3d:objViewport viewportSz="173419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D 모델 1">
                <a:extLst>
                  <a:ext uri="{FF2B5EF4-FFF2-40B4-BE49-F238E27FC236}">
                    <a16:creationId xmlns:a16="http://schemas.microsoft.com/office/drawing/2014/main" id="{0736C8D4-341C-45E6-BDFE-0E3229F56BD0}"/>
                  </a:ext>
                </a:extLst>
              </p:cNvPr>
              <p:cNvPicPr>
                <a:picLocks noGrp="1" noRot="1" noChangeAspect="1" noMove="1" noResize="1" noEditPoints="1" noAdjustHandles="1" noChangeArrowheads="1" noChangeShapeType="1" noCrop="1"/>
              </p:cNvPicPr>
              <p:nvPr/>
            </p:nvPicPr>
            <p:blipFill>
              <a:blip r:embed="rId8"/>
              <a:stretch>
                <a:fillRect/>
              </a:stretch>
            </p:blipFill>
            <p:spPr>
              <a:xfrm>
                <a:off x="531552" y="510387"/>
                <a:ext cx="1227399" cy="1306587"/>
              </a:xfrm>
              <a:prstGeom prst="rect">
                <a:avLst/>
              </a:prstGeom>
            </p:spPr>
          </p:pic>
        </mc:Fallback>
      </mc:AlternateContent>
    </p:spTree>
    <p:custDataLst>
      <p:tags r:id="rId1"/>
    </p:custDataLst>
    <p:extLst>
      <p:ext uri="{BB962C8B-B14F-4D97-AF65-F5344CB8AC3E}">
        <p14:creationId xmlns:p14="http://schemas.microsoft.com/office/powerpoint/2010/main" val="420166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mph" presetSubtype="128" repeatCount="indefinite" fill="hold" nodeType="withEffect">
                                  <p:stCondLst>
                                    <p:cond delay="0"/>
                                  </p:stCondLst>
                                  <p:childTnLst>
                                    <p:animRot by="21600000">
                                      <p:cBhvr>
                                        <p:cTn id="6" dur="20000" fill="hold"/>
                                        <p:tgtEl>
                                          <p:spTgt spid="2"/>
                                        </p:tgtEl>
                                        <p:attrNameLst>
                                          <p:attrName>3d.view.rotation.y</p:attrName>
                                        </p:attrNameLst>
                                      </p:cBhvr>
                                    </p:animRot>
                                  </p:childTnLst>
                                </p:cTn>
                              </p:par>
                              <p:par>
                                <p:cTn id="7" presetID="22" presetClass="entr" presetSubtype="2"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right)">
                                      <p:cBhvr>
                                        <p:cTn id="9" dur="5500"/>
                                        <p:tgtEl>
                                          <p:spTgt spid="9"/>
                                        </p:tgtEl>
                                      </p:cBhvr>
                                    </p:animEffect>
                                  </p:childTnLst>
                                </p:cTn>
                              </p:par>
                              <p:par>
                                <p:cTn id="10" presetID="22" presetClass="entr" presetSubtype="4"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7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fade">
                                      <p:cBhvr>
                                        <p:cTn id="20" dur="500"/>
                                        <p:tgtEl>
                                          <p:spTgt spid="14">
                                            <p:txEl>
                                              <p:pRg st="0" end="0"/>
                                            </p:txEl>
                                          </p:spTgt>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fade">
                                      <p:cBhvr>
                                        <p:cTn id="23" dur="500"/>
                                        <p:tgtEl>
                                          <p:spTgt spid="1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1000"/>
                                  </p:stCondLst>
                                  <p:childTnLst>
                                    <p:set>
                                      <p:cBhvr>
                                        <p:cTn id="27" dur="1" fill="hold">
                                          <p:stCondLst>
                                            <p:cond delay="0"/>
                                          </p:stCondLst>
                                        </p:cTn>
                                        <p:tgtEl>
                                          <p:spTgt spid="14">
                                            <p:txEl>
                                              <p:pRg st="2" end="2"/>
                                            </p:txEl>
                                          </p:spTgt>
                                        </p:tgtEl>
                                        <p:attrNameLst>
                                          <p:attrName>style.visibility</p:attrName>
                                        </p:attrNameLst>
                                      </p:cBhvr>
                                      <p:to>
                                        <p:strVal val="visible"/>
                                      </p:to>
                                    </p:set>
                                    <p:animEffect transition="in" filter="fade">
                                      <p:cBhvr>
                                        <p:cTn id="28" dur="500"/>
                                        <p:tgtEl>
                                          <p:spTgt spid="1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1000"/>
                                  </p:stCondLst>
                                  <p:childTnLst>
                                    <p:set>
                                      <p:cBhvr>
                                        <p:cTn id="32" dur="1" fill="hold">
                                          <p:stCondLst>
                                            <p:cond delay="0"/>
                                          </p:stCondLst>
                                        </p:cTn>
                                        <p:tgtEl>
                                          <p:spTgt spid="14">
                                            <p:txEl>
                                              <p:pRg st="3" end="3"/>
                                            </p:txEl>
                                          </p:spTgt>
                                        </p:tgtEl>
                                        <p:attrNameLst>
                                          <p:attrName>style.visibility</p:attrName>
                                        </p:attrNameLst>
                                      </p:cBhvr>
                                      <p:to>
                                        <p:strVal val="visible"/>
                                      </p:to>
                                    </p:set>
                                    <p:animEffect transition="in" filter="fade">
                                      <p:cBhvr>
                                        <p:cTn id="33" dur="500"/>
                                        <p:tgtEl>
                                          <p:spTgt spid="14">
                                            <p:txEl>
                                              <p:pRg st="3" end="3"/>
                                            </p:txEl>
                                          </p:spTgt>
                                        </p:tgtEl>
                                      </p:cBhvr>
                                    </p:animEffect>
                                  </p:childTnLst>
                                </p:cTn>
                              </p:par>
                              <p:par>
                                <p:cTn id="34" presetID="1" presetClass="mediacall" presetSubtype="0" fill="hold" nodeType="withEffect">
                                  <p:stCondLst>
                                    <p:cond delay="0"/>
                                  </p:stCondLst>
                                  <p:childTnLst>
                                    <p:cmd type="call" cmd="playFrom(0.0)">
                                      <p:cBhvr>
                                        <p:cTn id="35" dur="16807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6667">
                <p:cTn id="36" fill="hold" display="0">
                  <p:stCondLst>
                    <p:cond delay="indefinite"/>
                  </p:stCondLst>
                  <p:endCondLst>
                    <p:cond evt="onStopAudio" delay="0">
                      <p:tgtEl>
                        <p:sldTgt/>
                      </p:tgtEl>
                    </p:cond>
                  </p:endCondLst>
                </p:cTn>
                <p:tgtEl>
                  <p:spTgt spid="15"/>
                </p:tgtEl>
              </p:cMediaNode>
            </p:audio>
          </p:childTnLst>
        </p:cTn>
      </p:par>
    </p:tnLst>
    <p:bldLst>
      <p:bldP spid="13" grpId="0"/>
      <p:bldP spid="1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Background - Sound Propagation Phenomena - 1</a:t>
            </a:r>
            <a:br>
              <a:rPr lang="en-GB" dirty="0"/>
            </a:br>
            <a:r>
              <a:rPr lang="en-GB" dirty="0"/>
              <a:t> </a:t>
            </a:r>
            <a:endParaRPr lang="el-GR"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0070C0"/>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195" y="1081161"/>
            <a:ext cx="8184680" cy="4960201"/>
          </a:xfrm>
          <a:prstGeom prst="rect">
            <a:avLst/>
          </a:prstGeom>
        </p:spPr>
      </p:pic>
    </p:spTree>
    <p:extLst>
      <p:ext uri="{BB962C8B-B14F-4D97-AF65-F5344CB8AC3E}">
        <p14:creationId xmlns:p14="http://schemas.microsoft.com/office/powerpoint/2010/main" val="1457210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Background - Sound Propagation Phenomena - 2</a:t>
            </a:r>
            <a:br>
              <a:rPr lang="en-GB" dirty="0"/>
            </a:br>
            <a:r>
              <a:rPr lang="en-GB" dirty="0"/>
              <a:t> </a:t>
            </a:r>
            <a:endParaRPr lang="el-GR"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0070C0"/>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a:spLocks noGrp="1"/>
          </p:cNvSpPr>
          <p:nvPr>
            <p:ph idx="1"/>
          </p:nvPr>
        </p:nvSpPr>
        <p:spPr>
          <a:xfrm>
            <a:off x="212651" y="999461"/>
            <a:ext cx="5462724" cy="5041902"/>
          </a:xfrm>
        </p:spPr>
        <p:txBody>
          <a:bodyPr/>
          <a:lstStyle/>
          <a:p>
            <a:pPr marL="0" indent="0">
              <a:buNone/>
            </a:pPr>
            <a:endParaRPr lang="en-US" dirty="0"/>
          </a:p>
          <a:p>
            <a:pPr marL="0" indent="0">
              <a:buNone/>
            </a:pPr>
            <a:r>
              <a:rPr lang="en-US" dirty="0"/>
              <a:t>When sound </a:t>
            </a:r>
            <a:r>
              <a:rPr lang="en-US" sz="2000" dirty="0">
                <a:solidFill>
                  <a:srgbClr val="17487A"/>
                </a:solidFill>
              </a:rPr>
              <a:t>hits</a:t>
            </a:r>
            <a:r>
              <a:rPr lang="en-US" dirty="0"/>
              <a:t> a </a:t>
            </a:r>
            <a:r>
              <a:rPr lang="en-US" sz="2000" dirty="0">
                <a:solidFill>
                  <a:srgbClr val="17487A"/>
                </a:solidFill>
              </a:rPr>
              <a:t>surface</a:t>
            </a:r>
            <a:r>
              <a:rPr lang="en-US" dirty="0"/>
              <a:t> such as a wall or a floor, at least a portion of the incident wave is thrown back, a phenomenon known as reflection:</a:t>
            </a:r>
          </a:p>
          <a:p>
            <a:r>
              <a:rPr lang="en-US" b="1" dirty="0">
                <a:solidFill>
                  <a:srgbClr val="54AE7E"/>
                </a:solidFill>
              </a:rPr>
              <a:t>Specular</a:t>
            </a:r>
            <a:r>
              <a:rPr lang="en-US" dirty="0"/>
              <a:t> Reflection:</a:t>
            </a:r>
            <a:r>
              <a:rPr lang="en-US" b="1" dirty="0"/>
              <a:t> </a:t>
            </a:r>
            <a:r>
              <a:rPr lang="en-US" dirty="0"/>
              <a:t>If the wavelength of the sound wave is </a:t>
            </a:r>
            <a:r>
              <a:rPr lang="en-US" dirty="0">
                <a:solidFill>
                  <a:srgbClr val="2E6394"/>
                </a:solidFill>
              </a:rPr>
              <a:t>small</a:t>
            </a:r>
            <a:r>
              <a:rPr lang="en-US" dirty="0"/>
              <a:t> enough with respect to the dimensions of the reflecting object and </a:t>
            </a:r>
            <a:r>
              <a:rPr lang="en-US" dirty="0">
                <a:solidFill>
                  <a:srgbClr val="2E6394"/>
                </a:solidFill>
              </a:rPr>
              <a:t>large</a:t>
            </a:r>
            <a:r>
              <a:rPr lang="en-US" dirty="0"/>
              <a:t> compared with possible irregularities of the reflecting surface (the angle of reflection is </a:t>
            </a:r>
            <a:r>
              <a:rPr lang="en-US" dirty="0">
                <a:solidFill>
                  <a:srgbClr val="2E6394"/>
                </a:solidFill>
              </a:rPr>
              <a:t>equal</a:t>
            </a:r>
            <a:r>
              <a:rPr lang="en-US" dirty="0"/>
              <a:t> to the angle of incidence)</a:t>
            </a:r>
          </a:p>
          <a:p>
            <a:pPr marL="0" indent="0">
              <a:buNone/>
            </a:pPr>
            <a:endParaRPr lang="en-US" dirty="0"/>
          </a:p>
          <a:p>
            <a:r>
              <a:rPr lang="en-US" b="1" dirty="0">
                <a:solidFill>
                  <a:srgbClr val="FA0704"/>
                </a:solidFill>
              </a:rPr>
              <a:t>Diffuse</a:t>
            </a:r>
            <a:r>
              <a:rPr lang="en-US" dirty="0"/>
              <a:t> Reflection: if the sound wavelength is </a:t>
            </a:r>
            <a:r>
              <a:rPr lang="en-US" dirty="0">
                <a:solidFill>
                  <a:srgbClr val="2E6394"/>
                </a:solidFill>
              </a:rPr>
              <a:t>comparable</a:t>
            </a:r>
            <a:r>
              <a:rPr lang="en-US" dirty="0"/>
              <a:t> to the corrugation dimensions of an irregular reflection surface, the incident sound wave is scattered in many directions</a:t>
            </a:r>
          </a:p>
          <a:p>
            <a:endParaRPr lang="el-GR"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5133" y="1327451"/>
            <a:ext cx="3927155" cy="233273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205133" y="4041334"/>
            <a:ext cx="3927155" cy="18830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01325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Background - Sound Propagation Phenomena - 3</a:t>
            </a:r>
            <a:br>
              <a:rPr lang="en-GB" dirty="0"/>
            </a:br>
            <a:r>
              <a:rPr lang="en-GB" dirty="0"/>
              <a:t> </a:t>
            </a:r>
            <a:endParaRPr lang="el-GR"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0070C0"/>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a:spLocks noGrp="1"/>
          </p:cNvSpPr>
          <p:nvPr>
            <p:ph idx="1"/>
          </p:nvPr>
        </p:nvSpPr>
        <p:spPr>
          <a:xfrm>
            <a:off x="212651" y="999461"/>
            <a:ext cx="5462724" cy="5041902"/>
          </a:xfrm>
        </p:spPr>
        <p:txBody>
          <a:bodyPr/>
          <a:lstStyle/>
          <a:p>
            <a:endParaRPr lang="en-US" b="1" dirty="0">
              <a:solidFill>
                <a:srgbClr val="0573C2"/>
              </a:solidFill>
            </a:endParaRPr>
          </a:p>
          <a:p>
            <a:endParaRPr lang="en-US" b="1" dirty="0">
              <a:solidFill>
                <a:srgbClr val="0573C2"/>
              </a:solidFill>
            </a:endParaRPr>
          </a:p>
          <a:p>
            <a:r>
              <a:rPr lang="en-US" b="1" dirty="0">
                <a:solidFill>
                  <a:srgbClr val="0573C2"/>
                </a:solidFill>
              </a:rPr>
              <a:t>Refraction</a:t>
            </a:r>
            <a:r>
              <a:rPr lang="en-US" dirty="0"/>
              <a:t>: It is the change in the propagation direction of waves when they obliquely cross the boundary between two mediums where their speed changes</a:t>
            </a:r>
          </a:p>
          <a:p>
            <a:endParaRPr lang="en-US" dirty="0"/>
          </a:p>
          <a:p>
            <a:pPr marL="0" indent="0">
              <a:buNone/>
            </a:pPr>
            <a:endParaRPr lang="en-US" dirty="0"/>
          </a:p>
          <a:p>
            <a:r>
              <a:rPr lang="en-US" b="1" dirty="0">
                <a:solidFill>
                  <a:srgbClr val="AA55FF"/>
                </a:solidFill>
              </a:rPr>
              <a:t>Diffraction</a:t>
            </a:r>
            <a:r>
              <a:rPr lang="en-US" dirty="0"/>
              <a:t>: The fact that a listener can hear sounds around corners and around barriers involves a diffraction model of sound. It is the spread of waves around corners, behind obstacles or around the edges of an opening</a:t>
            </a:r>
            <a:endParaRPr lang="el-GR" dirty="0"/>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472180" y="1146698"/>
            <a:ext cx="3393061" cy="233273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72180" y="3796785"/>
            <a:ext cx="3393060" cy="22292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2796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631418" y="3838576"/>
            <a:ext cx="8817382" cy="207645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p:cNvSpPr>
            <a:spLocks noGrp="1"/>
          </p:cNvSpPr>
          <p:nvPr>
            <p:ph type="title"/>
          </p:nvPr>
        </p:nvSpPr>
        <p:spPr/>
        <p:txBody>
          <a:bodyPr>
            <a:normAutofit/>
          </a:bodyPr>
          <a:lstStyle/>
          <a:p>
            <a:r>
              <a:rPr lang="en-US" sz="2800" dirty="0"/>
              <a:t>Extend X3D with Spatial Sound Nodes (Our Approach)</a:t>
            </a:r>
            <a:endParaRPr lang="el-GR" sz="2800" dirty="0"/>
          </a:p>
        </p:txBody>
      </p:sp>
      <p:sp>
        <p:nvSpPr>
          <p:cNvPr id="3" name="Content Placeholder 2"/>
          <p:cNvSpPr>
            <a:spLocks noGrp="1"/>
          </p:cNvSpPr>
          <p:nvPr>
            <p:ph idx="1"/>
          </p:nvPr>
        </p:nvSpPr>
        <p:spPr>
          <a:xfrm>
            <a:off x="212651" y="999461"/>
            <a:ext cx="9324754" cy="2839114"/>
          </a:xfrm>
        </p:spPr>
        <p:txBody>
          <a:bodyPr/>
          <a:lstStyle/>
          <a:p>
            <a:r>
              <a:rPr lang="en-US" dirty="0"/>
              <a:t>The purpose of our work is to suggest a structure of new nodes in order to extent the </a:t>
            </a:r>
            <a:r>
              <a:rPr lang="en-US" dirty="0">
                <a:solidFill>
                  <a:srgbClr val="17487A"/>
                </a:solidFill>
              </a:rPr>
              <a:t>X3D specification </a:t>
            </a:r>
            <a:r>
              <a:rPr lang="en-US" dirty="0"/>
              <a:t>both with </a:t>
            </a:r>
            <a:r>
              <a:rPr lang="en-US" dirty="0">
                <a:solidFill>
                  <a:srgbClr val="17487A"/>
                </a:solidFill>
              </a:rPr>
              <a:t>spatial sound attributes </a:t>
            </a:r>
            <a:r>
              <a:rPr lang="en-US" dirty="0"/>
              <a:t>and with </a:t>
            </a:r>
            <a:r>
              <a:rPr lang="en-US" dirty="0">
                <a:solidFill>
                  <a:srgbClr val="17487A"/>
                </a:solidFill>
              </a:rPr>
              <a:t>acoustic properties </a:t>
            </a:r>
            <a:r>
              <a:rPr lang="en-US" dirty="0"/>
              <a:t>which are involved in sound propagation, such as surface reflection (specular, diffuse) and wave phenomena (refraction, diffraction)</a:t>
            </a:r>
          </a:p>
          <a:p>
            <a:r>
              <a:rPr lang="en-US" dirty="0"/>
              <a:t>The strong point of our work is the fact that the proposal is harmonized with </a:t>
            </a:r>
            <a:r>
              <a:rPr lang="en-US" dirty="0">
                <a:solidFill>
                  <a:srgbClr val="B0273C"/>
                </a:solidFill>
              </a:rPr>
              <a:t>Web Audio API</a:t>
            </a:r>
            <a:r>
              <a:rPr lang="en-US" dirty="0"/>
              <a:t>, which is the most effective framework for spatial audio in Web (3D) environments, but it does not depend solely on this, as it can be </a:t>
            </a:r>
            <a:r>
              <a:rPr lang="en-US" u="sng" dirty="0">
                <a:solidFill>
                  <a:srgbClr val="17487A"/>
                </a:solidFill>
              </a:rPr>
              <a:t>parsed through others sound libraries</a:t>
            </a:r>
            <a:r>
              <a:rPr lang="en-US" dirty="0"/>
              <a:t>. Equally important is the additional of </a:t>
            </a:r>
            <a:r>
              <a:rPr lang="en-US" dirty="0">
                <a:solidFill>
                  <a:srgbClr val="17487A"/>
                </a:solidFill>
              </a:rPr>
              <a:t>acoustic properties </a:t>
            </a:r>
            <a:r>
              <a:rPr lang="en-US" dirty="0"/>
              <a:t>ensuring that the quality of 3D scenes can be increased</a:t>
            </a:r>
            <a:endParaRPr lang="el-GR"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0070C0"/>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170" y="3964911"/>
            <a:ext cx="1905000" cy="1685925"/>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809" y="4453766"/>
            <a:ext cx="2926943" cy="846069"/>
          </a:xfrm>
          <a:prstGeom prst="rect">
            <a:avLst/>
          </a:prstGeom>
          <a:ln>
            <a:noFill/>
          </a:ln>
          <a:effectLst>
            <a:outerShdw blurRad="190500" algn="tl" rotWithShape="0">
              <a:srgbClr val="000000">
                <a:alpha val="70000"/>
              </a:srgbClr>
            </a:outerShdw>
          </a:effectLst>
        </p:spPr>
      </p:pic>
      <p:sp>
        <p:nvSpPr>
          <p:cNvPr id="10" name="Rounded Rectangle 9"/>
          <p:cNvSpPr/>
          <p:nvPr/>
        </p:nvSpPr>
        <p:spPr>
          <a:xfrm>
            <a:off x="7123427" y="4165604"/>
            <a:ext cx="2019300" cy="1372103"/>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Acoustic Properties</a:t>
            </a:r>
            <a:endParaRPr kumimoji="0" lang="el-GR"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2" name="Plus 11"/>
          <p:cNvSpPr/>
          <p:nvPr/>
        </p:nvSpPr>
        <p:spPr>
          <a:xfrm>
            <a:off x="3019376" y="4728449"/>
            <a:ext cx="466227" cy="423035"/>
          </a:xfrm>
          <a:prstGeom prst="mathPlus">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3" name="Plus 12"/>
          <p:cNvSpPr/>
          <p:nvPr/>
        </p:nvSpPr>
        <p:spPr>
          <a:xfrm>
            <a:off x="6590476" y="4728449"/>
            <a:ext cx="466227" cy="423035"/>
          </a:xfrm>
          <a:prstGeom prst="mathPlus">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48628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and Structure of new Nodes - 1</a:t>
            </a:r>
            <a:br>
              <a:rPr lang="en-US" dirty="0"/>
            </a:br>
            <a:r>
              <a:rPr lang="en-GB" dirty="0"/>
              <a:t> </a:t>
            </a:r>
            <a:endParaRPr lang="el-GR"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0070C0"/>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a:spLocks noGrp="1"/>
          </p:cNvSpPr>
          <p:nvPr>
            <p:ph idx="1"/>
          </p:nvPr>
        </p:nvSpPr>
        <p:spPr>
          <a:xfrm>
            <a:off x="212650" y="999461"/>
            <a:ext cx="5461708" cy="5041902"/>
          </a:xfrm>
        </p:spPr>
        <p:txBody>
          <a:bodyPr>
            <a:normAutofit/>
          </a:bodyPr>
          <a:lstStyle/>
          <a:p>
            <a:endParaRPr lang="en-US" dirty="0"/>
          </a:p>
          <a:p>
            <a:pPr marL="0" indent="0">
              <a:buNone/>
            </a:pPr>
            <a:endParaRPr lang="en-US" dirty="0"/>
          </a:p>
          <a:p>
            <a:r>
              <a:rPr lang="en-US" dirty="0"/>
              <a:t>Our Implementation for the registration of spatial sound nodes in </a:t>
            </a:r>
            <a:r>
              <a:rPr lang="en-US" dirty="0">
                <a:solidFill>
                  <a:srgbClr val="2E6394"/>
                </a:solidFill>
              </a:rPr>
              <a:t>X3D</a:t>
            </a:r>
            <a:r>
              <a:rPr lang="en-US" dirty="0"/>
              <a:t> matching with the corresponding </a:t>
            </a:r>
            <a:r>
              <a:rPr lang="en-US" dirty="0">
                <a:solidFill>
                  <a:srgbClr val="2E6394"/>
                </a:solidFill>
              </a:rPr>
              <a:t>Web Audio API </a:t>
            </a:r>
            <a:r>
              <a:rPr lang="en-US" dirty="0"/>
              <a:t>nodes. Categories:</a:t>
            </a:r>
          </a:p>
          <a:p>
            <a:pPr lvl="1"/>
            <a:r>
              <a:rPr lang="en-US" u="sng" dirty="0"/>
              <a:t>source</a:t>
            </a:r>
            <a:r>
              <a:rPr lang="en-US" dirty="0"/>
              <a:t> – abstract node: </a:t>
            </a:r>
          </a:p>
          <a:p>
            <a:pPr marL="457200" lvl="1" indent="0">
              <a:buNone/>
            </a:pPr>
            <a:r>
              <a:rPr lang="en-US" dirty="0"/>
              <a:t>X3DSoundSourceNode</a:t>
            </a:r>
          </a:p>
          <a:p>
            <a:pPr lvl="1"/>
            <a:r>
              <a:rPr lang="en-US" u="sng" dirty="0"/>
              <a:t>effects</a:t>
            </a:r>
            <a:r>
              <a:rPr lang="en-US" dirty="0"/>
              <a:t> – abstract nodes:</a:t>
            </a:r>
          </a:p>
          <a:p>
            <a:pPr lvl="2"/>
            <a:r>
              <a:rPr lang="en-US" dirty="0"/>
              <a:t>X3DSoundProcessingNode</a:t>
            </a:r>
          </a:p>
          <a:p>
            <a:pPr lvl="2"/>
            <a:r>
              <a:rPr lang="en-US" dirty="0"/>
              <a:t>X3DSoundAnalysisNode</a:t>
            </a:r>
          </a:p>
          <a:p>
            <a:pPr lvl="2"/>
            <a:r>
              <a:rPr lang="en-US" dirty="0"/>
              <a:t>X3DSoundChannelNode</a:t>
            </a:r>
          </a:p>
          <a:p>
            <a:pPr lvl="1"/>
            <a:r>
              <a:rPr lang="en-US" u="sng" dirty="0"/>
              <a:t>destination</a:t>
            </a:r>
            <a:r>
              <a:rPr lang="en-US" dirty="0"/>
              <a:t> – abstract node:</a:t>
            </a:r>
          </a:p>
          <a:p>
            <a:pPr marL="457200" lvl="1" indent="0">
              <a:buNone/>
            </a:pPr>
            <a:r>
              <a:rPr lang="en-US" dirty="0"/>
              <a:t> X3DSoundDestinationNode</a:t>
            </a:r>
            <a:endParaRPr lang="el-GR" dirty="0"/>
          </a:p>
        </p:txBody>
      </p:sp>
      <p:pic>
        <p:nvPicPr>
          <p:cNvPr id="9" name="Content Placeholder 7"/>
          <p:cNvPicPr>
            <a:picLocks noChangeAspect="1"/>
          </p:cNvPicPr>
          <p:nvPr/>
        </p:nvPicPr>
        <p:blipFill>
          <a:blip r:embed="rId2"/>
          <a:stretch>
            <a:fillRect/>
          </a:stretch>
        </p:blipFill>
        <p:spPr>
          <a:xfrm>
            <a:off x="5675375" y="1196299"/>
            <a:ext cx="6423459" cy="4648226"/>
          </a:xfrm>
          <a:prstGeom prst="rect">
            <a:avLst/>
          </a:prstGeom>
        </p:spPr>
      </p:pic>
      <p:sp>
        <p:nvSpPr>
          <p:cNvPr id="3" name="Rounded Rectangle 2"/>
          <p:cNvSpPr/>
          <p:nvPr/>
        </p:nvSpPr>
        <p:spPr>
          <a:xfrm>
            <a:off x="6028660" y="1754372"/>
            <a:ext cx="6071191" cy="882502"/>
          </a:xfrm>
          <a:prstGeom prst="roundRect">
            <a:avLst/>
          </a:prstGeom>
          <a:solidFill>
            <a:schemeClr val="accent6">
              <a:lumMod val="40000"/>
              <a:lumOff val="6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3" name="Rounded Rectangle 12"/>
          <p:cNvSpPr/>
          <p:nvPr/>
        </p:nvSpPr>
        <p:spPr>
          <a:xfrm>
            <a:off x="6027642" y="2649190"/>
            <a:ext cx="6071191" cy="2380657"/>
          </a:xfrm>
          <a:prstGeom prst="roundRect">
            <a:avLst/>
          </a:prstGeom>
          <a:solidFill>
            <a:schemeClr val="accent6">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Rounded Rectangle 13"/>
          <p:cNvSpPr/>
          <p:nvPr/>
        </p:nvSpPr>
        <p:spPr>
          <a:xfrm>
            <a:off x="6027643" y="5042163"/>
            <a:ext cx="6071191" cy="686721"/>
          </a:xfrm>
          <a:prstGeom prst="roundRect">
            <a:avLst/>
          </a:prstGeom>
          <a:solidFill>
            <a:schemeClr val="accent6">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76386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and Structure of new Nodes - 2</a:t>
            </a:r>
            <a:br>
              <a:rPr lang="en-US" dirty="0"/>
            </a:br>
            <a:endParaRPr lang="el-GR" dirty="0"/>
          </a:p>
        </p:txBody>
      </p:sp>
      <p:sp>
        <p:nvSpPr>
          <p:cNvPr id="3" name="Content Placeholder 2"/>
          <p:cNvSpPr>
            <a:spLocks noGrp="1"/>
          </p:cNvSpPr>
          <p:nvPr>
            <p:ph idx="1"/>
          </p:nvPr>
        </p:nvSpPr>
        <p:spPr>
          <a:xfrm>
            <a:off x="212651" y="999461"/>
            <a:ext cx="6186562" cy="5041902"/>
          </a:xfrm>
        </p:spPr>
        <p:txBody>
          <a:bodyPr>
            <a:normAutofit/>
          </a:bodyPr>
          <a:lstStyle/>
          <a:p>
            <a:r>
              <a:rPr lang="en-US" b="1" dirty="0" err="1"/>
              <a:t>SpatiaSound</a:t>
            </a:r>
            <a:r>
              <a:rPr lang="en-US" dirty="0"/>
              <a:t> node: the most fundamental node for the sound </a:t>
            </a:r>
            <a:r>
              <a:rPr lang="en-US" dirty="0" err="1"/>
              <a:t>spatialization</a:t>
            </a:r>
            <a:r>
              <a:rPr lang="en-US" dirty="0"/>
              <a:t>, as it represents a processing node which positions, emits and spatializes an audio stream in 3D space</a:t>
            </a:r>
          </a:p>
          <a:p>
            <a:endParaRPr lang="en-US" dirty="0"/>
          </a:p>
          <a:p>
            <a:endParaRPr lang="en-US" b="1" dirty="0"/>
          </a:p>
          <a:p>
            <a:pPr marL="0" indent="0">
              <a:buNone/>
            </a:pPr>
            <a:endParaRPr lang="en-US" b="1" dirty="0"/>
          </a:p>
          <a:p>
            <a:r>
              <a:rPr lang="en-US" b="1" dirty="0"/>
              <a:t>AcousticProperties</a:t>
            </a:r>
            <a:r>
              <a:rPr lang="en-US" dirty="0"/>
              <a:t> node: describes coefficients related to acoustic effects including surface reflection (specular, diffuse), wave phenomena (refraction, diffraction) for various materials. These coefficient values are expected to fully account for physical and structural characteristics of the associated geometry such as width, height, thickness, shape, softness and/or hardness, and density variations</a:t>
            </a:r>
            <a:endParaRPr lang="el-GR"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0070C0"/>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pic>
        <p:nvPicPr>
          <p:cNvPr id="7" name="Picture 6"/>
          <p:cNvPicPr>
            <a:picLocks noChangeAspect="1"/>
          </p:cNvPicPr>
          <p:nvPr/>
        </p:nvPicPr>
        <p:blipFill rotWithShape="1">
          <a:blip r:embed="rId2"/>
          <a:srcRect l="3358"/>
          <a:stretch/>
        </p:blipFill>
        <p:spPr>
          <a:xfrm>
            <a:off x="6469379" y="947846"/>
            <a:ext cx="5526821" cy="3338971"/>
          </a:xfrm>
          <a:prstGeom prst="rect">
            <a:avLst/>
          </a:prstGeom>
        </p:spPr>
      </p:pic>
      <p:pic>
        <p:nvPicPr>
          <p:cNvPr id="8" name="Picture 7"/>
          <p:cNvPicPr>
            <a:picLocks noChangeAspect="1"/>
          </p:cNvPicPr>
          <p:nvPr/>
        </p:nvPicPr>
        <p:blipFill>
          <a:blip r:embed="rId3"/>
          <a:stretch>
            <a:fillRect/>
          </a:stretch>
        </p:blipFill>
        <p:spPr>
          <a:xfrm>
            <a:off x="6556322" y="4405322"/>
            <a:ext cx="5435359" cy="1704529"/>
          </a:xfrm>
          <a:prstGeom prst="rect">
            <a:avLst/>
          </a:prstGeom>
        </p:spPr>
      </p:pic>
      <p:sp>
        <p:nvSpPr>
          <p:cNvPr id="9" name="Rectangle 8">
            <a:extLst>
              <a:ext uri="{FF2B5EF4-FFF2-40B4-BE49-F238E27FC236}">
                <a16:creationId xmlns:a16="http://schemas.microsoft.com/office/drawing/2014/main" id="{879DB081-CBD6-4F74-B7A3-00C124C1879D}"/>
              </a:ext>
            </a:extLst>
          </p:cNvPr>
          <p:cNvSpPr/>
          <p:nvPr/>
        </p:nvSpPr>
        <p:spPr>
          <a:xfrm>
            <a:off x="6464300" y="1069411"/>
            <a:ext cx="2809702" cy="225989"/>
          </a:xfrm>
          <a:prstGeom prst="rect">
            <a:avLst/>
          </a:prstGeom>
          <a:noFill/>
          <a:ln w="34925" cap="flat" cmpd="sng" algn="ctr">
            <a:solidFill>
              <a:srgbClr val="B0273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5799"/>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879DB081-CBD6-4F74-B7A3-00C124C1879D}"/>
              </a:ext>
            </a:extLst>
          </p:cNvPr>
          <p:cNvSpPr/>
          <p:nvPr/>
        </p:nvSpPr>
        <p:spPr>
          <a:xfrm>
            <a:off x="6629400" y="4456121"/>
            <a:ext cx="4445000" cy="249107"/>
          </a:xfrm>
          <a:prstGeom prst="rect">
            <a:avLst/>
          </a:prstGeom>
          <a:noFill/>
          <a:ln w="34925" cap="flat" cmpd="sng" algn="ctr">
            <a:solidFill>
              <a:srgbClr val="B0273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5799"/>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05601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Evaluation - Examples</a:t>
            </a:r>
            <a:endParaRPr lang="el-GR"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0070C0"/>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pic>
        <p:nvPicPr>
          <p:cNvPr id="7" name="Picture 6"/>
          <p:cNvPicPr>
            <a:picLocks noChangeAspect="1"/>
          </p:cNvPicPr>
          <p:nvPr/>
        </p:nvPicPr>
        <p:blipFill>
          <a:blip r:embed="rId2"/>
          <a:stretch>
            <a:fillRect/>
          </a:stretch>
        </p:blipFill>
        <p:spPr>
          <a:xfrm>
            <a:off x="212651" y="1260476"/>
            <a:ext cx="5918442" cy="3019424"/>
          </a:xfrm>
          <a:prstGeom prst="rect">
            <a:avLst/>
          </a:prstGeom>
          <a:ln>
            <a:solidFill>
              <a:schemeClr val="bg1">
                <a:lumMod val="50000"/>
              </a:schemeClr>
            </a:solidFill>
          </a:ln>
        </p:spPr>
      </p:pic>
      <p:pic>
        <p:nvPicPr>
          <p:cNvPr id="8" name="Picture 7"/>
          <p:cNvPicPr>
            <a:picLocks noChangeAspect="1"/>
          </p:cNvPicPr>
          <p:nvPr/>
        </p:nvPicPr>
        <p:blipFill>
          <a:blip r:embed="rId3"/>
          <a:stretch>
            <a:fillRect/>
          </a:stretch>
        </p:blipFill>
        <p:spPr>
          <a:xfrm>
            <a:off x="6226661" y="1890975"/>
            <a:ext cx="5854700" cy="3653479"/>
          </a:xfrm>
          <a:prstGeom prst="rect">
            <a:avLst/>
          </a:prstGeom>
          <a:ln>
            <a:solidFill>
              <a:schemeClr val="bg1">
                <a:lumMod val="50000"/>
              </a:schemeClr>
            </a:solidFill>
          </a:ln>
        </p:spPr>
      </p:pic>
      <p:sp>
        <p:nvSpPr>
          <p:cNvPr id="9" name="TextBox 8"/>
          <p:cNvSpPr txBox="1"/>
          <p:nvPr/>
        </p:nvSpPr>
        <p:spPr>
          <a:xfrm>
            <a:off x="677334" y="4279900"/>
            <a:ext cx="5084644"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X3D code with new registered nodes – </a:t>
            </a:r>
            <a:r>
              <a:rPr kumimoji="0" lang="en-US" sz="1200" b="0" i="0" u="none" strike="noStrike" kern="1200" cap="none" spc="0" normalizeH="0" baseline="0" noProof="0" dirty="0">
                <a:ln>
                  <a:noFill/>
                </a:ln>
                <a:solidFill>
                  <a:srgbClr val="B0273C"/>
                </a:solidFill>
                <a:effectLst/>
                <a:uLnTx/>
                <a:uFillTx/>
                <a:latin typeface="Calibri" panose="020F0502020204030204" pitchFamily="34" charset="0"/>
                <a:ea typeface="+mn-ea"/>
                <a:cs typeface="Calibri" panose="020F0502020204030204" pitchFamily="34" charset="0"/>
              </a:rPr>
              <a:t>Example 1</a:t>
            </a:r>
            <a:endParaRPr kumimoji="0" lang="el-GR" sz="1200" b="0" i="0" u="none" strike="noStrike" kern="1200" cap="none" spc="0" normalizeH="0" baseline="0" noProof="0" dirty="0">
              <a:ln>
                <a:noFill/>
              </a:ln>
              <a:solidFill>
                <a:srgbClr val="B0273C"/>
              </a:solidFill>
              <a:effectLst/>
              <a:uLnTx/>
              <a:uFillTx/>
              <a:latin typeface="Calibri" panose="020F0502020204030204" pitchFamily="34" charset="0"/>
              <a:ea typeface="+mn-ea"/>
              <a:cs typeface="Calibri" panose="020F0502020204030204" pitchFamily="34" charset="0"/>
            </a:endParaRPr>
          </a:p>
        </p:txBody>
      </p:sp>
      <p:sp>
        <p:nvSpPr>
          <p:cNvPr id="10" name="TextBox 9"/>
          <p:cNvSpPr txBox="1"/>
          <p:nvPr/>
        </p:nvSpPr>
        <p:spPr>
          <a:xfrm>
            <a:off x="6722328" y="5544454"/>
            <a:ext cx="5084644"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X3D code with new registered nodes –</a:t>
            </a:r>
            <a:r>
              <a:rPr kumimoji="0" lang="en-US" sz="12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r>
              <a:rPr kumimoji="0" lang="en-US" sz="1200" b="0" i="0" u="none" strike="noStrike" kern="1200" cap="none" spc="0" normalizeH="0" baseline="0" noProof="0" dirty="0">
                <a:ln>
                  <a:noFill/>
                </a:ln>
                <a:solidFill>
                  <a:srgbClr val="B0273C"/>
                </a:solidFill>
                <a:effectLst/>
                <a:uLnTx/>
                <a:uFillTx/>
                <a:latin typeface="Calibri" panose="020F0502020204030204" pitchFamily="34" charset="0"/>
                <a:ea typeface="+mn-ea"/>
                <a:cs typeface="Calibri" panose="020F0502020204030204" pitchFamily="34" charset="0"/>
              </a:rPr>
              <a:t>Example 2</a:t>
            </a:r>
            <a:endParaRPr kumimoji="0" lang="el-GR" sz="1200" b="0" i="0" u="none" strike="noStrike" kern="1200" cap="none" spc="0" normalizeH="0" baseline="0" noProof="0" dirty="0">
              <a:ln>
                <a:noFill/>
              </a:ln>
              <a:solidFill>
                <a:srgbClr val="B0273C"/>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81677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Conclusion – Next Steps</a:t>
            </a:r>
            <a:br>
              <a:rPr lang="en-GB" dirty="0"/>
            </a:br>
            <a:endParaRPr lang="el-GR" dirty="0"/>
          </a:p>
        </p:txBody>
      </p:sp>
      <p:sp>
        <p:nvSpPr>
          <p:cNvPr id="3" name="Content Placeholder 2"/>
          <p:cNvSpPr>
            <a:spLocks noGrp="1"/>
          </p:cNvSpPr>
          <p:nvPr>
            <p:ph idx="1"/>
          </p:nvPr>
        </p:nvSpPr>
        <p:spPr/>
        <p:txBody>
          <a:bodyPr/>
          <a:lstStyle/>
          <a:p>
            <a:r>
              <a:rPr lang="en-US" dirty="0"/>
              <a:t>This work is to suggest </a:t>
            </a:r>
            <a:r>
              <a:rPr lang="en-US" dirty="0">
                <a:solidFill>
                  <a:srgbClr val="0070C0"/>
                </a:solidFill>
              </a:rPr>
              <a:t>a structure of new nodes </a:t>
            </a:r>
            <a:r>
              <a:rPr lang="en-US" dirty="0"/>
              <a:t>in order extent the </a:t>
            </a:r>
            <a:r>
              <a:rPr lang="en-US" dirty="0">
                <a:solidFill>
                  <a:srgbClr val="0070C0"/>
                </a:solidFill>
              </a:rPr>
              <a:t>X3D specification </a:t>
            </a:r>
            <a:r>
              <a:rPr lang="en-US" dirty="0"/>
              <a:t>both with </a:t>
            </a:r>
            <a:r>
              <a:rPr lang="en-US" dirty="0">
                <a:solidFill>
                  <a:srgbClr val="0070C0"/>
                </a:solidFill>
              </a:rPr>
              <a:t>spatial</a:t>
            </a:r>
            <a:r>
              <a:rPr lang="en-US" dirty="0"/>
              <a:t> sound attributes and with </a:t>
            </a:r>
            <a:r>
              <a:rPr lang="en-US" dirty="0">
                <a:solidFill>
                  <a:srgbClr val="0070C0"/>
                </a:solidFill>
              </a:rPr>
              <a:t>physical effects </a:t>
            </a:r>
            <a:r>
              <a:rPr lang="en-US" dirty="0"/>
              <a:t>which are involved in sound propagation, such as surface reflection (specular, diffuse) and wave phenomena (refraction, diffraction)</a:t>
            </a:r>
          </a:p>
          <a:p>
            <a:r>
              <a:rPr lang="en-US" dirty="0"/>
              <a:t>It is harmonized with Web Audio API, which is the most </a:t>
            </a:r>
            <a:r>
              <a:rPr lang="en-US" dirty="0">
                <a:solidFill>
                  <a:srgbClr val="0070C0"/>
                </a:solidFill>
              </a:rPr>
              <a:t>effective</a:t>
            </a:r>
            <a:r>
              <a:rPr lang="en-US" dirty="0"/>
              <a:t> framework for spatial audio in Web (3D) environments, but it does not depend solely on this, as it can be parsed through </a:t>
            </a:r>
            <a:r>
              <a:rPr lang="en-US" dirty="0">
                <a:solidFill>
                  <a:srgbClr val="0070C0"/>
                </a:solidFill>
              </a:rPr>
              <a:t>others sound libraries</a:t>
            </a:r>
            <a:endParaRPr lang="en-US" dirty="0"/>
          </a:p>
          <a:p>
            <a:r>
              <a:rPr lang="en-US" dirty="0"/>
              <a:t>Next steps:</a:t>
            </a:r>
          </a:p>
          <a:p>
            <a:pPr lvl="1"/>
            <a:r>
              <a:rPr lang="en-US" dirty="0"/>
              <a:t>Important work in progress is determining the best way to connect X3D nodes making up an </a:t>
            </a:r>
            <a:r>
              <a:rPr lang="en-US" dirty="0">
                <a:solidFill>
                  <a:srgbClr val="0070C0"/>
                </a:solidFill>
              </a:rPr>
              <a:t>audio graph </a:t>
            </a:r>
            <a:r>
              <a:rPr lang="en-US" dirty="0"/>
              <a:t>node</a:t>
            </a:r>
          </a:p>
          <a:p>
            <a:pPr lvl="1"/>
            <a:r>
              <a:rPr lang="en-US" dirty="0"/>
              <a:t>This approach will be enhanced with further attributes and will be applied in more sophisticated 3D scenes</a:t>
            </a:r>
            <a:endParaRPr lang="el-GR"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0070C0"/>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65466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8847" y="999461"/>
            <a:ext cx="6654505" cy="2086639"/>
          </a:xfrm>
        </p:spPr>
        <p:txBody>
          <a:bodyPr>
            <a:normAutofit/>
          </a:bodyPr>
          <a:lstStyle/>
          <a:p>
            <a:pPr marL="0" indent="0" algn="ctr">
              <a:buNone/>
            </a:pPr>
            <a:r>
              <a:rPr lang="en-US" sz="5400" dirty="0"/>
              <a:t>Thank you for your attention!</a:t>
            </a:r>
            <a:endParaRPr lang="el-GR" sz="5400" dirty="0"/>
          </a:p>
        </p:txBody>
      </p:sp>
      <p:pic>
        <p:nvPicPr>
          <p:cNvPr id="7" name="Picture 6">
            <a:extLst>
              <a:ext uri="{FF2B5EF4-FFF2-40B4-BE49-F238E27FC236}">
                <a16:creationId xmlns:a16="http://schemas.microsoft.com/office/drawing/2014/main" id="{E260E119-2EEE-4187-B6E3-B1407A1357C0}"/>
              </a:ext>
            </a:extLst>
          </p:cNvPr>
          <p:cNvPicPr>
            <a:picLocks noChangeAspect="1"/>
          </p:cNvPicPr>
          <p:nvPr/>
        </p:nvPicPr>
        <p:blipFill>
          <a:blip r:embed="rId2"/>
          <a:stretch>
            <a:fillRect/>
          </a:stretch>
        </p:blipFill>
        <p:spPr>
          <a:xfrm>
            <a:off x="3545072" y="3496931"/>
            <a:ext cx="4572000" cy="2133600"/>
          </a:xfrm>
          <a:prstGeom prst="rect">
            <a:avLst/>
          </a:prstGeom>
        </p:spPr>
      </p:pic>
    </p:spTree>
    <p:extLst>
      <p:ext uri="{BB962C8B-B14F-4D97-AF65-F5344CB8AC3E}">
        <p14:creationId xmlns:p14="http://schemas.microsoft.com/office/powerpoint/2010/main" val="3328277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그룹 9">
            <a:extLst>
              <a:ext uri="{FF2B5EF4-FFF2-40B4-BE49-F238E27FC236}">
                <a16:creationId xmlns:a16="http://schemas.microsoft.com/office/drawing/2014/main" id="{CEF9E4F4-25F4-48E0-B515-CB76302CB633}"/>
              </a:ext>
            </a:extLst>
          </p:cNvPr>
          <p:cNvGrpSpPr/>
          <p:nvPr/>
        </p:nvGrpSpPr>
        <p:grpSpPr>
          <a:xfrm>
            <a:off x="11201367" y="4425950"/>
            <a:ext cx="711510" cy="2188392"/>
            <a:chOff x="11201367" y="4425950"/>
            <a:chExt cx="711510" cy="2188392"/>
          </a:xfrm>
        </p:grpSpPr>
        <p:sp>
          <p:nvSpPr>
            <p:cNvPr id="5" name="다이아몬드 4">
              <a:extLst>
                <a:ext uri="{FF2B5EF4-FFF2-40B4-BE49-F238E27FC236}">
                  <a16:creationId xmlns:a16="http://schemas.microsoft.com/office/drawing/2014/main" id="{C929672E-3D64-48C5-870D-22739F3F3C84}"/>
                </a:ext>
              </a:extLst>
            </p:cNvPr>
            <p:cNvSpPr/>
            <p:nvPr/>
          </p:nvSpPr>
          <p:spPr>
            <a:xfrm>
              <a:off x="11212660" y="4425950"/>
              <a:ext cx="700217" cy="365185"/>
            </a:xfrm>
            <a:prstGeom prst="diamond">
              <a:avLst/>
            </a:prstGeom>
            <a:noFill/>
            <a:ln w="9525">
              <a:solidFill>
                <a:srgbClr val="2F84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n w="28575">
                    <a:solidFill>
                      <a:schemeClr val="tx1"/>
                    </a:solidFill>
                  </a:ln>
                </a:rPr>
                <a:t>     </a:t>
              </a:r>
              <a:endParaRPr lang="ko-KR" altLang="en-US" dirty="0">
                <a:ln w="28575">
                  <a:solidFill>
                    <a:schemeClr val="tx1"/>
                  </a:solidFill>
                </a:ln>
              </a:endParaRPr>
            </a:p>
          </p:txBody>
        </p:sp>
        <p:sp>
          <p:nvSpPr>
            <p:cNvPr id="6" name="다이아몬드 5">
              <a:extLst>
                <a:ext uri="{FF2B5EF4-FFF2-40B4-BE49-F238E27FC236}">
                  <a16:creationId xmlns:a16="http://schemas.microsoft.com/office/drawing/2014/main" id="{C56B556F-E2A7-40BA-973C-D9359B28541F}"/>
                </a:ext>
              </a:extLst>
            </p:cNvPr>
            <p:cNvSpPr/>
            <p:nvPr/>
          </p:nvSpPr>
          <p:spPr>
            <a:xfrm>
              <a:off x="11212660" y="4631910"/>
              <a:ext cx="700217" cy="365185"/>
            </a:xfrm>
            <a:prstGeom prst="diamond">
              <a:avLst/>
            </a:prstGeom>
            <a:noFill/>
            <a:ln w="9525">
              <a:solidFill>
                <a:srgbClr val="2C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n w="28575">
                    <a:solidFill>
                      <a:schemeClr val="tx1"/>
                    </a:solidFill>
                  </a:ln>
                </a:rPr>
                <a:t>     </a:t>
              </a:r>
              <a:endParaRPr lang="ko-KR" altLang="en-US" dirty="0">
                <a:ln w="28575">
                  <a:solidFill>
                    <a:schemeClr val="tx1"/>
                  </a:solidFill>
                </a:ln>
              </a:endParaRPr>
            </a:p>
          </p:txBody>
        </p:sp>
        <p:sp>
          <p:nvSpPr>
            <p:cNvPr id="7" name="다이아몬드 6">
              <a:extLst>
                <a:ext uri="{FF2B5EF4-FFF2-40B4-BE49-F238E27FC236}">
                  <a16:creationId xmlns:a16="http://schemas.microsoft.com/office/drawing/2014/main" id="{DB264D96-01E2-4753-B94A-D7268FCCB5AA}"/>
                </a:ext>
              </a:extLst>
            </p:cNvPr>
            <p:cNvSpPr/>
            <p:nvPr/>
          </p:nvSpPr>
          <p:spPr>
            <a:xfrm>
              <a:off x="11212660" y="4822654"/>
              <a:ext cx="700217" cy="365185"/>
            </a:xfrm>
            <a:prstGeom prst="diamond">
              <a:avLst/>
            </a:prstGeom>
            <a:noFill/>
            <a:ln w="9525">
              <a:solidFill>
                <a:srgbClr val="5C8A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n w="28575">
                    <a:solidFill>
                      <a:schemeClr val="tx1"/>
                    </a:solidFill>
                  </a:ln>
                </a:rPr>
                <a:t>     </a:t>
              </a:r>
              <a:endParaRPr lang="ko-KR" altLang="en-US" dirty="0">
                <a:ln w="28575">
                  <a:solidFill>
                    <a:schemeClr val="tx1"/>
                  </a:solidFill>
                </a:ln>
              </a:endParaRPr>
            </a:p>
          </p:txBody>
        </p:sp>
        <p:sp>
          <p:nvSpPr>
            <p:cNvPr id="20" name="다이아몬드 19">
              <a:extLst>
                <a:ext uri="{FF2B5EF4-FFF2-40B4-BE49-F238E27FC236}">
                  <a16:creationId xmlns:a16="http://schemas.microsoft.com/office/drawing/2014/main" id="{B33E8EB4-1890-464E-B1D3-E5C9173BB88B}"/>
                </a:ext>
              </a:extLst>
            </p:cNvPr>
            <p:cNvSpPr/>
            <p:nvPr/>
          </p:nvSpPr>
          <p:spPr>
            <a:xfrm>
              <a:off x="11212660" y="5028614"/>
              <a:ext cx="700217" cy="365185"/>
            </a:xfrm>
            <a:prstGeom prst="diamond">
              <a:avLst/>
            </a:prstGeom>
            <a:noFill/>
            <a:ln w="9525">
              <a:solidFill>
                <a:srgbClr val="5F8D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n w="28575">
                    <a:solidFill>
                      <a:schemeClr val="tx1"/>
                    </a:solidFill>
                  </a:ln>
                </a:rPr>
                <a:t>     </a:t>
              </a:r>
              <a:endParaRPr lang="ko-KR" altLang="en-US" dirty="0">
                <a:ln w="28575">
                  <a:solidFill>
                    <a:schemeClr val="tx1"/>
                  </a:solidFill>
                </a:ln>
              </a:endParaRPr>
            </a:p>
          </p:txBody>
        </p:sp>
        <p:sp>
          <p:nvSpPr>
            <p:cNvPr id="21" name="다이아몬드 20">
              <a:extLst>
                <a:ext uri="{FF2B5EF4-FFF2-40B4-BE49-F238E27FC236}">
                  <a16:creationId xmlns:a16="http://schemas.microsoft.com/office/drawing/2014/main" id="{39CAD40C-6825-41B2-96AC-049D357BC791}"/>
                </a:ext>
              </a:extLst>
            </p:cNvPr>
            <p:cNvSpPr/>
            <p:nvPr/>
          </p:nvSpPr>
          <p:spPr>
            <a:xfrm>
              <a:off x="11212660" y="5234574"/>
              <a:ext cx="700217" cy="365185"/>
            </a:xfrm>
            <a:prstGeom prst="diamond">
              <a:avLst/>
            </a:prstGeom>
            <a:noFill/>
            <a:ln w="9525">
              <a:solidFill>
                <a:srgbClr val="8192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n w="28575">
                    <a:solidFill>
                      <a:schemeClr val="tx1"/>
                    </a:solidFill>
                  </a:ln>
                </a:rPr>
                <a:t>     </a:t>
              </a:r>
              <a:endParaRPr lang="ko-KR" altLang="en-US" dirty="0">
                <a:ln w="28575">
                  <a:solidFill>
                    <a:schemeClr val="tx1"/>
                  </a:solidFill>
                </a:ln>
              </a:endParaRPr>
            </a:p>
          </p:txBody>
        </p:sp>
        <p:sp>
          <p:nvSpPr>
            <p:cNvPr id="22" name="다이아몬드 21">
              <a:extLst>
                <a:ext uri="{FF2B5EF4-FFF2-40B4-BE49-F238E27FC236}">
                  <a16:creationId xmlns:a16="http://schemas.microsoft.com/office/drawing/2014/main" id="{83F15B9F-00FE-48C1-AEB5-4CE0F8AB469F}"/>
                </a:ext>
              </a:extLst>
            </p:cNvPr>
            <p:cNvSpPr/>
            <p:nvPr/>
          </p:nvSpPr>
          <p:spPr>
            <a:xfrm>
              <a:off x="11212660" y="5425318"/>
              <a:ext cx="700217" cy="365185"/>
            </a:xfrm>
            <a:prstGeom prst="diamond">
              <a:avLst/>
            </a:prstGeom>
            <a:noFill/>
            <a:ln w="9525">
              <a:solidFill>
                <a:srgbClr val="8597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n w="28575">
                    <a:solidFill>
                      <a:schemeClr val="tx1"/>
                    </a:solidFill>
                  </a:ln>
                </a:rPr>
                <a:t>     </a:t>
              </a:r>
              <a:endParaRPr lang="ko-KR" altLang="en-US" dirty="0">
                <a:ln w="28575">
                  <a:solidFill>
                    <a:schemeClr val="tx1"/>
                  </a:solidFill>
                </a:ln>
              </a:endParaRPr>
            </a:p>
          </p:txBody>
        </p:sp>
        <p:sp>
          <p:nvSpPr>
            <p:cNvPr id="24" name="다이아몬드 23">
              <a:extLst>
                <a:ext uri="{FF2B5EF4-FFF2-40B4-BE49-F238E27FC236}">
                  <a16:creationId xmlns:a16="http://schemas.microsoft.com/office/drawing/2014/main" id="{87A209A7-6904-401A-9590-F2D8D48E1E7E}"/>
                </a:ext>
              </a:extLst>
            </p:cNvPr>
            <p:cNvSpPr/>
            <p:nvPr/>
          </p:nvSpPr>
          <p:spPr>
            <a:xfrm>
              <a:off x="11201367" y="5646494"/>
              <a:ext cx="711510" cy="365185"/>
            </a:xfrm>
            <a:prstGeom prst="diamond">
              <a:avLst/>
            </a:prstGeom>
            <a:solidFill>
              <a:schemeClr val="tx2">
                <a:alpha val="4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     </a:t>
              </a:r>
              <a:endParaRPr lang="ko-KR" altLang="en-US" dirty="0"/>
            </a:p>
          </p:txBody>
        </p:sp>
        <p:sp>
          <p:nvSpPr>
            <p:cNvPr id="25" name="다이아몬드 24">
              <a:extLst>
                <a:ext uri="{FF2B5EF4-FFF2-40B4-BE49-F238E27FC236}">
                  <a16:creationId xmlns:a16="http://schemas.microsoft.com/office/drawing/2014/main" id="{6239C46D-DF5B-4FC4-957A-676884769E8F}"/>
                </a:ext>
              </a:extLst>
            </p:cNvPr>
            <p:cNvSpPr/>
            <p:nvPr/>
          </p:nvSpPr>
          <p:spPr>
            <a:xfrm>
              <a:off x="11212660" y="5852454"/>
              <a:ext cx="700217" cy="365185"/>
            </a:xfrm>
            <a:prstGeom prst="diamond">
              <a:avLst/>
            </a:prstGeom>
            <a:noFill/>
            <a:ln w="9525">
              <a:solidFill>
                <a:srgbClr val="989A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n w="28575">
                    <a:solidFill>
                      <a:schemeClr val="tx1"/>
                    </a:solidFill>
                  </a:ln>
                </a:rPr>
                <a:t>     </a:t>
              </a:r>
              <a:endParaRPr lang="ko-KR" altLang="en-US" dirty="0">
                <a:ln w="28575">
                  <a:solidFill>
                    <a:schemeClr val="tx1"/>
                  </a:solidFill>
                </a:ln>
              </a:endParaRPr>
            </a:p>
          </p:txBody>
        </p:sp>
        <p:sp>
          <p:nvSpPr>
            <p:cNvPr id="26" name="다이아몬드 25">
              <a:extLst>
                <a:ext uri="{FF2B5EF4-FFF2-40B4-BE49-F238E27FC236}">
                  <a16:creationId xmlns:a16="http://schemas.microsoft.com/office/drawing/2014/main" id="{D953189E-043B-4DFA-BF41-C5F4F0B91B16}"/>
                </a:ext>
              </a:extLst>
            </p:cNvPr>
            <p:cNvSpPr/>
            <p:nvPr/>
          </p:nvSpPr>
          <p:spPr>
            <a:xfrm>
              <a:off x="11212660" y="6043198"/>
              <a:ext cx="700217" cy="365185"/>
            </a:xfrm>
            <a:prstGeom prst="diamond">
              <a:avLst/>
            </a:prstGeom>
            <a:noFill/>
            <a:ln w="9525">
              <a:solidFill>
                <a:srgbClr val="969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n w="28575">
                    <a:solidFill>
                      <a:schemeClr val="tx1"/>
                    </a:solidFill>
                  </a:ln>
                </a:rPr>
                <a:t>     </a:t>
              </a:r>
              <a:endParaRPr lang="ko-KR" altLang="en-US" dirty="0">
                <a:ln w="28575">
                  <a:solidFill>
                    <a:schemeClr val="tx1"/>
                  </a:solidFill>
                </a:ln>
              </a:endParaRPr>
            </a:p>
          </p:txBody>
        </p:sp>
        <p:sp>
          <p:nvSpPr>
            <p:cNvPr id="29" name="다이아몬드 28">
              <a:extLst>
                <a:ext uri="{FF2B5EF4-FFF2-40B4-BE49-F238E27FC236}">
                  <a16:creationId xmlns:a16="http://schemas.microsoft.com/office/drawing/2014/main" id="{C57D824F-AF14-4CDA-9C3E-8A2847EE0E94}"/>
                </a:ext>
              </a:extLst>
            </p:cNvPr>
            <p:cNvSpPr/>
            <p:nvPr/>
          </p:nvSpPr>
          <p:spPr>
            <a:xfrm>
              <a:off x="11212660" y="6249157"/>
              <a:ext cx="700217" cy="365185"/>
            </a:xfrm>
            <a:prstGeom prst="diamond">
              <a:avLst/>
            </a:prstGeom>
            <a:noFill/>
            <a:ln w="9525">
              <a:solidFill>
                <a:srgbClr val="ABA2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ln w="28575">
                    <a:solidFill>
                      <a:schemeClr val="tx1"/>
                    </a:solidFill>
                  </a:ln>
                </a:rPr>
                <a:t>     </a:t>
              </a:r>
              <a:endParaRPr lang="ko-KR" altLang="en-US" dirty="0">
                <a:ln w="28575">
                  <a:solidFill>
                    <a:schemeClr val="tx1"/>
                  </a:solidFill>
                </a:ln>
              </a:endParaRPr>
            </a:p>
          </p:txBody>
        </p:sp>
        <p:sp>
          <p:nvSpPr>
            <p:cNvPr id="30" name="평행 사변형 29">
              <a:extLst>
                <a:ext uri="{FF2B5EF4-FFF2-40B4-BE49-F238E27FC236}">
                  <a16:creationId xmlns:a16="http://schemas.microsoft.com/office/drawing/2014/main" id="{0D2C014C-0EAD-4246-A2BC-6182872F6ED5}"/>
                </a:ext>
              </a:extLst>
            </p:cNvPr>
            <p:cNvSpPr/>
            <p:nvPr/>
          </p:nvSpPr>
          <p:spPr>
            <a:xfrm rot="5400000">
              <a:off x="11083746" y="5943876"/>
              <a:ext cx="594083" cy="358842"/>
            </a:xfrm>
            <a:prstGeom prst="parallelogram">
              <a:avLst>
                <a:gd name="adj" fmla="val 51244"/>
              </a:avLst>
            </a:prstGeom>
            <a:solidFill>
              <a:schemeClr val="accent1">
                <a:alpha val="58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9" name="그룹 8">
            <a:extLst>
              <a:ext uri="{FF2B5EF4-FFF2-40B4-BE49-F238E27FC236}">
                <a16:creationId xmlns:a16="http://schemas.microsoft.com/office/drawing/2014/main" id="{52B46A9D-AFED-4646-9BD1-250A4705AA40}"/>
              </a:ext>
            </a:extLst>
          </p:cNvPr>
          <p:cNvGrpSpPr/>
          <p:nvPr/>
        </p:nvGrpSpPr>
        <p:grpSpPr>
          <a:xfrm>
            <a:off x="9288947" y="5810066"/>
            <a:ext cx="2017828" cy="610273"/>
            <a:chOff x="9288947" y="5810066"/>
            <a:chExt cx="2017828" cy="610273"/>
          </a:xfrm>
        </p:grpSpPr>
        <p:sp>
          <p:nvSpPr>
            <p:cNvPr id="32" name="평행 사변형 31">
              <a:extLst>
                <a:ext uri="{FF2B5EF4-FFF2-40B4-BE49-F238E27FC236}">
                  <a16:creationId xmlns:a16="http://schemas.microsoft.com/office/drawing/2014/main" id="{6EB315F1-4933-4925-A6F0-DDB6989607ED}"/>
                </a:ext>
              </a:extLst>
            </p:cNvPr>
            <p:cNvSpPr/>
            <p:nvPr/>
          </p:nvSpPr>
          <p:spPr>
            <a:xfrm rot="5400000">
              <a:off x="10829129" y="5930737"/>
              <a:ext cx="586361" cy="368931"/>
            </a:xfrm>
            <a:prstGeom prst="parallelogram">
              <a:avLst>
                <a:gd name="adj" fmla="val 60714"/>
              </a:avLst>
            </a:prstGeom>
            <a:noFill/>
            <a:ln w="9525">
              <a:solidFill>
                <a:srgbClr val="137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n w="28575">
                  <a:solidFill>
                    <a:schemeClr val="tx1"/>
                  </a:solidFill>
                </a:ln>
              </a:endParaRPr>
            </a:p>
          </p:txBody>
        </p:sp>
        <p:sp>
          <p:nvSpPr>
            <p:cNvPr id="34" name="평행 사변형 33">
              <a:extLst>
                <a:ext uri="{FF2B5EF4-FFF2-40B4-BE49-F238E27FC236}">
                  <a16:creationId xmlns:a16="http://schemas.microsoft.com/office/drawing/2014/main" id="{C88AAEAB-7AB4-4825-8AB7-C2DB136B928E}"/>
                </a:ext>
              </a:extLst>
            </p:cNvPr>
            <p:cNvSpPr/>
            <p:nvPr/>
          </p:nvSpPr>
          <p:spPr>
            <a:xfrm rot="5400000">
              <a:off x="10561842" y="5942693"/>
              <a:ext cx="586361" cy="368931"/>
            </a:xfrm>
            <a:prstGeom prst="parallelogram">
              <a:avLst>
                <a:gd name="adj" fmla="val 60714"/>
              </a:avLst>
            </a:prstGeom>
            <a:noFill/>
            <a:ln w="9525">
              <a:solidFill>
                <a:srgbClr val="137F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n w="28575">
                  <a:solidFill>
                    <a:schemeClr val="tx1"/>
                  </a:solidFill>
                </a:ln>
              </a:endParaRPr>
            </a:p>
          </p:txBody>
        </p:sp>
        <p:sp>
          <p:nvSpPr>
            <p:cNvPr id="36" name="평행 사변형 35">
              <a:extLst>
                <a:ext uri="{FF2B5EF4-FFF2-40B4-BE49-F238E27FC236}">
                  <a16:creationId xmlns:a16="http://schemas.microsoft.com/office/drawing/2014/main" id="{AEE3CA47-1518-41EB-BA5E-77E474AC1D6F}"/>
                </a:ext>
              </a:extLst>
            </p:cNvPr>
            <p:cNvSpPr/>
            <p:nvPr/>
          </p:nvSpPr>
          <p:spPr>
            <a:xfrm rot="5400000">
              <a:off x="10268204" y="5930737"/>
              <a:ext cx="586361" cy="368931"/>
            </a:xfrm>
            <a:prstGeom prst="parallelogram">
              <a:avLst>
                <a:gd name="adj" fmla="val 60714"/>
              </a:avLst>
            </a:prstGeom>
            <a:noFill/>
            <a:ln w="9525">
              <a:solidFill>
                <a:srgbClr val="2D83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n w="28575">
                  <a:solidFill>
                    <a:schemeClr val="tx1"/>
                  </a:solidFill>
                </a:ln>
              </a:endParaRPr>
            </a:p>
          </p:txBody>
        </p:sp>
        <p:sp>
          <p:nvSpPr>
            <p:cNvPr id="38" name="평행 사변형 37">
              <a:extLst>
                <a:ext uri="{FF2B5EF4-FFF2-40B4-BE49-F238E27FC236}">
                  <a16:creationId xmlns:a16="http://schemas.microsoft.com/office/drawing/2014/main" id="{F7DA9B14-865B-4DE5-9892-2595D4DEA239}"/>
                </a:ext>
              </a:extLst>
            </p:cNvPr>
            <p:cNvSpPr/>
            <p:nvPr/>
          </p:nvSpPr>
          <p:spPr>
            <a:xfrm rot="5400000">
              <a:off x="10004681" y="5930737"/>
              <a:ext cx="586361" cy="368931"/>
            </a:xfrm>
            <a:prstGeom prst="parallelogram">
              <a:avLst>
                <a:gd name="adj" fmla="val 60714"/>
              </a:avLst>
            </a:prstGeom>
            <a:noFill/>
            <a:ln w="9525">
              <a:solidFill>
                <a:srgbClr val="2D83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n w="28575">
                  <a:solidFill>
                    <a:schemeClr val="tx1"/>
                  </a:solidFill>
                </a:ln>
              </a:endParaRPr>
            </a:p>
          </p:txBody>
        </p:sp>
        <p:sp>
          <p:nvSpPr>
            <p:cNvPr id="40" name="평행 사변형 39">
              <a:extLst>
                <a:ext uri="{FF2B5EF4-FFF2-40B4-BE49-F238E27FC236}">
                  <a16:creationId xmlns:a16="http://schemas.microsoft.com/office/drawing/2014/main" id="{04A379CB-6816-48C2-9989-10E4C6C58116}"/>
                </a:ext>
              </a:extLst>
            </p:cNvPr>
            <p:cNvSpPr/>
            <p:nvPr/>
          </p:nvSpPr>
          <p:spPr>
            <a:xfrm rot="5400000">
              <a:off x="9737394" y="5942693"/>
              <a:ext cx="586361" cy="368931"/>
            </a:xfrm>
            <a:prstGeom prst="parallelogram">
              <a:avLst>
                <a:gd name="adj" fmla="val 60714"/>
              </a:avLst>
            </a:prstGeom>
            <a:noFill/>
            <a:ln w="9525">
              <a:solidFill>
                <a:srgbClr val="5D8B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n w="28575">
                  <a:solidFill>
                    <a:schemeClr val="tx1"/>
                  </a:solidFill>
                </a:ln>
              </a:endParaRPr>
            </a:p>
          </p:txBody>
        </p:sp>
        <p:sp>
          <p:nvSpPr>
            <p:cNvPr id="42" name="평행 사변형 41">
              <a:extLst>
                <a:ext uri="{FF2B5EF4-FFF2-40B4-BE49-F238E27FC236}">
                  <a16:creationId xmlns:a16="http://schemas.microsoft.com/office/drawing/2014/main" id="{A1D77F61-89D8-49B5-BE2C-517D23C598F6}"/>
                </a:ext>
              </a:extLst>
            </p:cNvPr>
            <p:cNvSpPr/>
            <p:nvPr/>
          </p:nvSpPr>
          <p:spPr>
            <a:xfrm rot="5400000">
              <a:off x="9447520" y="5918781"/>
              <a:ext cx="586361" cy="368931"/>
            </a:xfrm>
            <a:prstGeom prst="parallelogram">
              <a:avLst>
                <a:gd name="adj" fmla="val 60714"/>
              </a:avLst>
            </a:prstGeom>
            <a:noFill/>
            <a:ln w="9525">
              <a:solidFill>
                <a:srgbClr val="5D8B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n w="28575">
                  <a:solidFill>
                    <a:schemeClr val="tx1"/>
                  </a:solidFill>
                </a:ln>
              </a:endParaRPr>
            </a:p>
          </p:txBody>
        </p:sp>
        <p:sp>
          <p:nvSpPr>
            <p:cNvPr id="44" name="평행 사변형 43">
              <a:extLst>
                <a:ext uri="{FF2B5EF4-FFF2-40B4-BE49-F238E27FC236}">
                  <a16:creationId xmlns:a16="http://schemas.microsoft.com/office/drawing/2014/main" id="{F27CEACC-5510-476D-9BD8-D5E8A770548D}"/>
                </a:ext>
              </a:extLst>
            </p:cNvPr>
            <p:cNvSpPr/>
            <p:nvPr/>
          </p:nvSpPr>
          <p:spPr>
            <a:xfrm rot="5400000">
              <a:off x="9180232" y="5930737"/>
              <a:ext cx="586361" cy="368931"/>
            </a:xfrm>
            <a:prstGeom prst="parallelogram">
              <a:avLst>
                <a:gd name="adj" fmla="val 60714"/>
              </a:avLst>
            </a:prstGeom>
            <a:noFill/>
            <a:ln w="9525">
              <a:solidFill>
                <a:srgbClr val="8193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n w="28575">
                  <a:solidFill>
                    <a:schemeClr val="tx1"/>
                  </a:solidFill>
                </a:ln>
              </a:endParaRPr>
            </a:p>
          </p:txBody>
        </p:sp>
      </p:grpSp>
      <p:sp>
        <p:nvSpPr>
          <p:cNvPr id="27" name="TextBox 26">
            <a:extLst>
              <a:ext uri="{FF2B5EF4-FFF2-40B4-BE49-F238E27FC236}">
                <a16:creationId xmlns:a16="http://schemas.microsoft.com/office/drawing/2014/main" id="{D4FD0ADB-4C86-4725-AC03-B16DF5B329B5}"/>
              </a:ext>
            </a:extLst>
          </p:cNvPr>
          <p:cNvSpPr txBox="1"/>
          <p:nvPr/>
        </p:nvSpPr>
        <p:spPr>
          <a:xfrm>
            <a:off x="4105765" y="3429000"/>
            <a:ext cx="4113380" cy="769441"/>
          </a:xfrm>
          <a:prstGeom prst="rect">
            <a:avLst/>
          </a:prstGeom>
          <a:noFill/>
        </p:spPr>
        <p:txBody>
          <a:bodyPr wrap="square">
            <a:spAutoFit/>
          </a:bodyPr>
          <a:lstStyle/>
          <a:p>
            <a:pPr algn="ctr"/>
            <a:r>
              <a:rPr lang="en-US" sz="4400" b="1" dirty="0">
                <a:solidFill>
                  <a:schemeClr val="accent5">
                    <a:lumMod val="40000"/>
                    <a:lumOff val="60000"/>
                  </a:schemeClr>
                </a:solidFill>
                <a:latin typeface="Noto Sans" panose="020B0502040504020204" pitchFamily="34" charset="0"/>
                <a:ea typeface="Noto Sans" panose="020B0502040504020204" pitchFamily="34" charset="0"/>
                <a:cs typeface="Noto Sans" panose="020B0502040504020204" pitchFamily="34" charset="0"/>
              </a:rPr>
              <a:t>WEB</a:t>
            </a:r>
            <a:r>
              <a:rPr lang="en-US" sz="1400" b="1" dirty="0">
                <a:solidFill>
                  <a:schemeClr val="accent5">
                    <a:lumMod val="40000"/>
                    <a:lumOff val="60000"/>
                  </a:schemeClr>
                </a:solidFill>
                <a:latin typeface="Noto Sans" panose="020B0502040504020204" pitchFamily="34" charset="0"/>
                <a:ea typeface="Noto Sans" panose="020B0502040504020204" pitchFamily="34" charset="0"/>
                <a:cs typeface="Noto Sans" panose="020B0502040504020204" pitchFamily="34" charset="0"/>
              </a:rPr>
              <a:t> </a:t>
            </a:r>
            <a:r>
              <a:rPr lang="en-US" sz="4400" b="1" dirty="0">
                <a:solidFill>
                  <a:schemeClr val="accent5">
                    <a:lumMod val="40000"/>
                    <a:lumOff val="60000"/>
                  </a:schemeClr>
                </a:solidFill>
                <a:latin typeface="Noto Sans" panose="020B0502040504020204" pitchFamily="34" charset="0"/>
                <a:ea typeface="Noto Sans" panose="020B0502040504020204" pitchFamily="34" charset="0"/>
                <a:cs typeface="Noto Sans" panose="020B0502040504020204" pitchFamily="34" charset="0"/>
              </a:rPr>
              <a:t>3D 2020</a:t>
            </a:r>
          </a:p>
        </p:txBody>
      </p:sp>
      <p:sp>
        <p:nvSpPr>
          <p:cNvPr id="33" name="TextBox 32">
            <a:extLst>
              <a:ext uri="{FF2B5EF4-FFF2-40B4-BE49-F238E27FC236}">
                <a16:creationId xmlns:a16="http://schemas.microsoft.com/office/drawing/2014/main" id="{2B221380-8748-4138-9AD3-B79E93BB654B}"/>
              </a:ext>
            </a:extLst>
          </p:cNvPr>
          <p:cNvSpPr txBox="1"/>
          <p:nvPr/>
        </p:nvSpPr>
        <p:spPr>
          <a:xfrm>
            <a:off x="3114455" y="4716676"/>
            <a:ext cx="6096000" cy="584775"/>
          </a:xfrm>
          <a:prstGeom prst="rect">
            <a:avLst/>
          </a:prstGeom>
          <a:noFill/>
        </p:spPr>
        <p:txBody>
          <a:bodyPr wrap="square">
            <a:spAutoFit/>
          </a:bodyPr>
          <a:lstStyle/>
          <a:p>
            <a:pPr algn="ctr"/>
            <a:r>
              <a:rPr lang="en-US" sz="1600" dirty="0">
                <a:solidFill>
                  <a:srgbClr val="92D050"/>
                </a:solidFill>
              </a:rPr>
              <a:t>The 25th International ACM Conference on 3D Web Technology</a:t>
            </a:r>
          </a:p>
          <a:p>
            <a:pPr algn="ctr"/>
            <a:r>
              <a:rPr lang="en-US" sz="1600" dirty="0">
                <a:solidFill>
                  <a:srgbClr val="92D050"/>
                </a:solidFill>
              </a:rPr>
              <a:t>November 9-13, 2020, Virtual Conference, Seoul, Korea</a:t>
            </a:r>
          </a:p>
        </p:txBody>
      </p:sp>
      <p:pic>
        <p:nvPicPr>
          <p:cNvPr id="4" name="Gamela - E's Jammy Jams">
            <a:hlinkClick r:id="" action="ppaction://media"/>
            <a:extLst>
              <a:ext uri="{FF2B5EF4-FFF2-40B4-BE49-F238E27FC236}">
                <a16:creationId xmlns:a16="http://schemas.microsoft.com/office/drawing/2014/main" id="{E4AB1880-6E9B-441F-85B9-2281E10ECD9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215063" y="7399338"/>
            <a:ext cx="304800" cy="304800"/>
          </a:xfrm>
          <a:prstGeom prst="rect">
            <a:avLst/>
          </a:prstGeom>
        </p:spPr>
      </p:pic>
      <p:pic>
        <p:nvPicPr>
          <p:cNvPr id="8" name="그림 7">
            <a:extLst>
              <a:ext uri="{FF2B5EF4-FFF2-40B4-BE49-F238E27FC236}">
                <a16:creationId xmlns:a16="http://schemas.microsoft.com/office/drawing/2014/main" id="{134D0C25-8017-41A9-8A53-2B3FD11809FE}"/>
              </a:ext>
            </a:extLst>
          </p:cNvPr>
          <p:cNvPicPr>
            <a:picLocks noChangeAspect="1"/>
          </p:cNvPicPr>
          <p:nvPr/>
        </p:nvPicPr>
        <p:blipFill>
          <a:blip r:embed="rId5"/>
          <a:stretch>
            <a:fillRect/>
          </a:stretch>
        </p:blipFill>
        <p:spPr>
          <a:xfrm>
            <a:off x="578799" y="5941882"/>
            <a:ext cx="3695420" cy="534475"/>
          </a:xfrm>
          <a:prstGeom prst="rect">
            <a:avLst/>
          </a:prstGeom>
        </p:spPr>
      </p:pic>
      <mc:AlternateContent xmlns:mc="http://schemas.openxmlformats.org/markup-compatibility/2006">
        <mc:Choice xmlns:am3d="http://schemas.microsoft.com/office/drawing/2017/model3d" Requires="am3d">
          <p:graphicFrame>
            <p:nvGraphicFramePr>
              <p:cNvPr id="2" name="3D 모델 1">
                <a:extLst>
                  <a:ext uri="{FF2B5EF4-FFF2-40B4-BE49-F238E27FC236}">
                    <a16:creationId xmlns:a16="http://schemas.microsoft.com/office/drawing/2014/main" id="{05B11112-F9FD-418C-B2B4-3DC3D8FBB738}"/>
                  </a:ext>
                </a:extLst>
              </p:cNvPr>
              <p:cNvGraphicFramePr>
                <a:graphicFrameLocks noChangeAspect="1"/>
              </p:cNvGraphicFramePr>
              <p:nvPr>
                <p:extLst>
                  <p:ext uri="{D42A27DB-BD31-4B8C-83A1-F6EECF244321}">
                    <p14:modId xmlns:p14="http://schemas.microsoft.com/office/powerpoint/2010/main" val="1945362947"/>
                  </p:ext>
                </p:extLst>
              </p:nvPr>
            </p:nvGraphicFramePr>
            <p:xfrm>
              <a:off x="4651713" y="928746"/>
              <a:ext cx="2781265" cy="2533619"/>
            </p:xfrm>
            <a:graphic>
              <a:graphicData uri="http://schemas.microsoft.com/office/drawing/2017/model3d">
                <am3d:model3d r:embed="rId6">
                  <am3d:spPr>
                    <a:xfrm>
                      <a:off x="0" y="0"/>
                      <a:ext cx="2781265" cy="2533619"/>
                    </a:xfrm>
                    <a:prstGeom prst="rect">
                      <a:avLst/>
                    </a:prstGeom>
                  </am3d:spPr>
                  <am3d:camera>
                    <am3d:pos x="0" y="0" z="75172465"/>
                    <am3d:up dx="0" dy="36000000" dz="0"/>
                    <am3d:lookAt x="0" y="0" z="0"/>
                    <am3d:perspective fov="2700000"/>
                  </am3d:camera>
                  <am3d:trans>
                    <am3d:meterPerModelUnit n="239624" d="1000000"/>
                    <am3d:preTrans dx="0" dy="-4867112" dz="0"/>
                    <am3d:scale>
                      <am3d:sx n="1000000" d="1000000"/>
                      <am3d:sy n="1000000" d="1000000"/>
                      <am3d:sz n="1000000" d="1000000"/>
                    </am3d:scale>
                    <am3d:rot ax="-18887" ay="-3017803" az="14533"/>
                    <am3d:postTrans dx="0" dy="0" dz="0"/>
                  </am3d:trans>
                  <am3d:raster rName="Office3DRenderer" rVer="16.0.8326">
                    <am3d:blip r:embed="rId7"/>
                  </am3d:raster>
                  <am3d:objViewport viewportSz="375280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D 모델 1">
                <a:extLst>
                  <a:ext uri="{FF2B5EF4-FFF2-40B4-BE49-F238E27FC236}">
                    <a16:creationId xmlns:a16="http://schemas.microsoft.com/office/drawing/2014/main" id="{05B11112-F9FD-418C-B2B4-3DC3D8FBB738}"/>
                  </a:ext>
                </a:extLst>
              </p:cNvPr>
              <p:cNvPicPr>
                <a:picLocks noGrp="1" noRot="1" noChangeAspect="1" noMove="1" noResize="1" noEditPoints="1" noAdjustHandles="1" noChangeArrowheads="1" noChangeShapeType="1" noCrop="1"/>
              </p:cNvPicPr>
              <p:nvPr/>
            </p:nvPicPr>
            <p:blipFill>
              <a:blip r:embed="rId7"/>
              <a:stretch>
                <a:fillRect/>
              </a:stretch>
            </p:blipFill>
            <p:spPr>
              <a:xfrm>
                <a:off x="4651713" y="928746"/>
                <a:ext cx="2781265" cy="2533619"/>
              </a:xfrm>
              <a:prstGeom prst="rect">
                <a:avLst/>
              </a:prstGeom>
            </p:spPr>
          </p:pic>
        </mc:Fallback>
      </mc:AlternateContent>
      <p:sp>
        <p:nvSpPr>
          <p:cNvPr id="28" name="제목 12">
            <a:extLst>
              <a:ext uri="{FF2B5EF4-FFF2-40B4-BE49-F238E27FC236}">
                <a16:creationId xmlns:a16="http://schemas.microsoft.com/office/drawing/2014/main" id="{46A0AA96-7584-4D22-BB4B-91CC0AF45015}"/>
              </a:ext>
            </a:extLst>
          </p:cNvPr>
          <p:cNvSpPr>
            <a:spLocks noGrp="1"/>
          </p:cNvSpPr>
          <p:nvPr>
            <p:ph type="ctrTitle"/>
          </p:nvPr>
        </p:nvSpPr>
        <p:spPr>
          <a:xfrm>
            <a:off x="3265211" y="3728891"/>
            <a:ext cx="5794488" cy="879651"/>
          </a:xfrm>
        </p:spPr>
        <p:txBody>
          <a:bodyPr anchor="b">
            <a:noAutofit/>
          </a:bodyPr>
          <a:lstStyle/>
          <a:p>
            <a:r>
              <a:rPr lang="en-US" sz="2800" b="1" dirty="0">
                <a:solidFill>
                  <a:srgbClr val="FFC000"/>
                </a:solidFill>
                <a:latin typeface="Noto Sans" panose="020B0502040504020204" pitchFamily="34" charset="0"/>
                <a:ea typeface="Noto Sans" panose="020B0502040504020204" pitchFamily="34" charset="0"/>
                <a:cs typeface="Noto Sans" panose="020B0502040504020204" pitchFamily="34" charset="0"/>
              </a:rPr>
              <a:t>3D for a Hyperconnected World</a:t>
            </a:r>
          </a:p>
        </p:txBody>
      </p:sp>
    </p:spTree>
    <p:extLst>
      <p:ext uri="{BB962C8B-B14F-4D97-AF65-F5344CB8AC3E}">
        <p14:creationId xmlns:p14="http://schemas.microsoft.com/office/powerpoint/2010/main" val="186168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mph" presetSubtype="128" repeatCount="indefinite" fill="hold" nodeType="withEffect">
                                  <p:stCondLst>
                                    <p:cond delay="0"/>
                                  </p:stCondLst>
                                  <p:childTnLst>
                                    <p:animRot by="21600000">
                                      <p:cBhvr>
                                        <p:cTn id="6" dur="12000" fill="hold"/>
                                        <p:tgtEl>
                                          <p:spTgt spid="2"/>
                                        </p:tgtEl>
                                        <p:attrNameLst>
                                          <p:attrName>3d.view.rotation.y</p:attrName>
                                        </p:attrNameLst>
                                      </p:cBhvr>
                                    </p:animRot>
                                  </p:childTnLst>
                                </p:cTn>
                              </p:par>
                              <p:par>
                                <p:cTn id="7" presetID="22" presetClass="entr" presetSubtype="2"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right)">
                                      <p:cBhvr>
                                        <p:cTn id="9" dur="9500"/>
                                        <p:tgtEl>
                                          <p:spTgt spid="9"/>
                                        </p:tgtEl>
                                      </p:cBhvr>
                                    </p:animEffect>
                                  </p:childTnLst>
                                </p:cTn>
                              </p:par>
                              <p:par>
                                <p:cTn id="10" presetID="22" presetClass="entr" presetSubtype="4"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12400"/>
                                        <p:tgtEl>
                                          <p:spTgt spid="10"/>
                                        </p:tgtEl>
                                      </p:cBhvr>
                                    </p:animEffect>
                                  </p:childTnLst>
                                </p:cTn>
                              </p:par>
                              <p:par>
                                <p:cTn id="13" presetID="1" presetClass="mediacall" presetSubtype="0" fill="hold" nodeType="withEffect">
                                  <p:stCondLst>
                                    <p:cond delay="1200"/>
                                  </p:stCondLst>
                                  <p:childTnLst>
                                    <p:cmd type="call" cmd="playFrom(0.0)">
                                      <p:cBhvr>
                                        <p:cTn id="14" dur="168071" fill="hold"/>
                                        <p:tgtEl>
                                          <p:spTgt spid="4"/>
                                        </p:tgtEl>
                                      </p:cBhvr>
                                    </p:cmd>
                                  </p:childTnLst>
                                </p:cTn>
                              </p:par>
                              <p:par>
                                <p:cTn id="15" presetID="10" presetClass="entr" presetSubtype="0" fill="hold" grpId="0" nodeType="withEffect">
                                  <p:stCondLst>
                                    <p:cond delay="20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nodeType="withEffect">
                                  <p:stCondLst>
                                    <p:cond delay="49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6" presetClass="entr" presetSubtype="21" fill="hold" grpId="0" nodeType="withEffect">
                                  <p:stCondLst>
                                    <p:cond delay="120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4300"/>
                                        <p:tgtEl>
                                          <p:spTgt spid="28"/>
                                        </p:tgtEl>
                                      </p:cBhvr>
                                    </p:animEffect>
                                  </p:childTnLst>
                                </p:cTn>
                              </p:par>
                              <p:par>
                                <p:cTn id="24" presetID="1" presetClass="entr" presetSubtype="0" fill="hold" grpId="0" nodeType="withEffect">
                                  <p:stCondLst>
                                    <p:cond delay="1200"/>
                                  </p:stCondLst>
                                  <p:childTnLst>
                                    <p:set>
                                      <p:cBhvr>
                                        <p:cTn id="25"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61364">
                <p:cTn id="26" fill="hold" display="0">
                  <p:stCondLst>
                    <p:cond delay="indefinite"/>
                  </p:stCondLst>
                  <p:endCondLst>
                    <p:cond evt="onStopAudio" delay="0">
                      <p:tgtEl>
                        <p:sldTgt/>
                      </p:tgtEl>
                    </p:cond>
                  </p:endCondLst>
                </p:cTn>
                <p:tgtEl>
                  <p:spTgt spid="4"/>
                </p:tgtEl>
              </p:cMediaNode>
            </p:audio>
          </p:childTnLst>
        </p:cTn>
      </p:par>
    </p:tnLst>
    <p:bldLst>
      <p:bldP spid="27" grpId="0"/>
      <p:bldP spid="33"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Outline</a:t>
            </a:r>
            <a:endParaRPr lang="el-GR" dirty="0"/>
          </a:p>
        </p:txBody>
      </p:sp>
      <p:sp>
        <p:nvSpPr>
          <p:cNvPr id="3" name="Content Placeholder 2"/>
          <p:cNvSpPr>
            <a:spLocks noGrp="1"/>
          </p:cNvSpPr>
          <p:nvPr>
            <p:ph idx="1"/>
          </p:nvPr>
        </p:nvSpPr>
        <p:spPr/>
        <p:txBody>
          <a:bodyPr>
            <a:normAutofit/>
          </a:bodyPr>
          <a:lstStyle/>
          <a:p>
            <a:r>
              <a:rPr lang="en-US" sz="2000" dirty="0"/>
              <a:t>Introduction</a:t>
            </a:r>
          </a:p>
          <a:p>
            <a:r>
              <a:rPr lang="en-US" sz="2000" dirty="0"/>
              <a:t>Motivation</a:t>
            </a:r>
          </a:p>
          <a:p>
            <a:r>
              <a:rPr lang="en-US" sz="2000" dirty="0"/>
              <a:t>Background</a:t>
            </a:r>
          </a:p>
          <a:p>
            <a:pPr lvl="1"/>
            <a:r>
              <a:rPr lang="en-US" sz="1800" dirty="0"/>
              <a:t>Web Sound</a:t>
            </a:r>
          </a:p>
          <a:p>
            <a:pPr lvl="1"/>
            <a:r>
              <a:rPr lang="en-US" sz="1800" dirty="0"/>
              <a:t>X3D (Spatial) Sound</a:t>
            </a:r>
          </a:p>
          <a:p>
            <a:pPr lvl="1"/>
            <a:r>
              <a:rPr lang="en-US" sz="1800" dirty="0"/>
              <a:t>Sound Propagation Phenomena</a:t>
            </a:r>
          </a:p>
          <a:p>
            <a:r>
              <a:rPr lang="en-US" sz="2000" dirty="0"/>
              <a:t>Extend X3D with Spatial Sound Nodes (Our Approach)</a:t>
            </a:r>
          </a:p>
          <a:p>
            <a:pPr lvl="1"/>
            <a:r>
              <a:rPr lang="en-GB" sz="1800" dirty="0"/>
              <a:t>Design and Structure of new Nodes</a:t>
            </a:r>
          </a:p>
          <a:p>
            <a:pPr lvl="1"/>
            <a:r>
              <a:rPr lang="en-GB" sz="1800" dirty="0"/>
              <a:t>Extend X3D with Acoustical Properties</a:t>
            </a:r>
          </a:p>
          <a:p>
            <a:r>
              <a:rPr lang="en-GB" sz="2000" dirty="0"/>
              <a:t>Evaluation </a:t>
            </a:r>
          </a:p>
          <a:p>
            <a:pPr lvl="1"/>
            <a:r>
              <a:rPr lang="en-GB" sz="1800" dirty="0"/>
              <a:t>Examples</a:t>
            </a:r>
          </a:p>
          <a:p>
            <a:r>
              <a:rPr lang="en-GB" sz="2000" dirty="0"/>
              <a:t>Conclusion – Next Steps</a:t>
            </a:r>
            <a:endParaRPr lang="el-GR" sz="2000"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0070C0"/>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99566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Introduction</a:t>
            </a:r>
            <a:endParaRPr lang="el-GR" dirty="0"/>
          </a:p>
        </p:txBody>
      </p:sp>
      <p:sp>
        <p:nvSpPr>
          <p:cNvPr id="3" name="Content Placeholder 2"/>
          <p:cNvSpPr>
            <a:spLocks noGrp="1"/>
          </p:cNvSpPr>
          <p:nvPr>
            <p:ph idx="1"/>
          </p:nvPr>
        </p:nvSpPr>
        <p:spPr/>
        <p:txBody>
          <a:bodyPr>
            <a:normAutofit/>
          </a:bodyPr>
          <a:lstStyle/>
          <a:p>
            <a:pPr algn="just"/>
            <a:r>
              <a:rPr lang="en-US" sz="2800" dirty="0"/>
              <a:t>Spatial Sound:</a:t>
            </a:r>
          </a:p>
          <a:p>
            <a:pPr lvl="1" algn="just"/>
            <a:r>
              <a:rPr lang="en-US" sz="2400" dirty="0"/>
              <a:t>the listener can </a:t>
            </a:r>
            <a:r>
              <a:rPr lang="en-US" sz="2400" dirty="0">
                <a:solidFill>
                  <a:srgbClr val="17487A"/>
                </a:solidFill>
              </a:rPr>
              <a:t>recognize</a:t>
            </a:r>
            <a:r>
              <a:rPr lang="en-US" sz="2400" dirty="0"/>
              <a:t> meaningful spatial cues from a </a:t>
            </a:r>
            <a:r>
              <a:rPr lang="en-US" sz="2400" dirty="0">
                <a:solidFill>
                  <a:srgbClr val="17487A"/>
                </a:solidFill>
              </a:rPr>
              <a:t>sound source</a:t>
            </a:r>
            <a:r>
              <a:rPr lang="en-US" sz="2400" dirty="0"/>
              <a:t> (for example the direction, the distance and the spaciousness)</a:t>
            </a:r>
          </a:p>
          <a:p>
            <a:pPr lvl="1" algn="just"/>
            <a:r>
              <a:rPr lang="en-US" sz="2400" dirty="0"/>
              <a:t>the spatial hearing in 3D space is inextricably linked with the capability of </a:t>
            </a:r>
            <a:r>
              <a:rPr lang="en-US" sz="2400" dirty="0">
                <a:solidFill>
                  <a:srgbClr val="17487A"/>
                </a:solidFill>
              </a:rPr>
              <a:t>localizing</a:t>
            </a:r>
            <a:r>
              <a:rPr lang="en-US" sz="2400" dirty="0"/>
              <a:t> the sound source </a:t>
            </a:r>
            <a:r>
              <a:rPr lang="en-US" dirty="0"/>
              <a:t>[</a:t>
            </a:r>
            <a:r>
              <a:rPr lang="en-US" i="1" dirty="0" err="1"/>
              <a:t>JianJun</a:t>
            </a:r>
            <a:r>
              <a:rPr lang="en-US" i="1" dirty="0"/>
              <a:t> H. 2017</a:t>
            </a:r>
            <a:r>
              <a:rPr lang="en-US" dirty="0"/>
              <a:t>]</a:t>
            </a:r>
          </a:p>
          <a:p>
            <a:pPr lvl="1" algn="just"/>
            <a:r>
              <a:rPr lang="en-US" sz="2400" dirty="0"/>
              <a:t>spatial auditory allows the user to deduce information of the </a:t>
            </a:r>
            <a:r>
              <a:rPr lang="en-US" sz="2400" dirty="0">
                <a:solidFill>
                  <a:srgbClr val="17487A"/>
                </a:solidFill>
              </a:rPr>
              <a:t>environment</a:t>
            </a:r>
            <a:r>
              <a:rPr lang="en-US" sz="2400" dirty="0"/>
              <a:t> around the sound source(s) and, in general, to conceive the </a:t>
            </a:r>
            <a:r>
              <a:rPr lang="en-US" sz="2400" dirty="0">
                <a:solidFill>
                  <a:srgbClr val="17487A"/>
                </a:solidFill>
              </a:rPr>
              <a:t>immersive</a:t>
            </a:r>
            <a:r>
              <a:rPr lang="en-US" sz="2400" dirty="0"/>
              <a:t> environment in the same way as the listener recognizes the </a:t>
            </a:r>
            <a:r>
              <a:rPr lang="en-US" sz="2400" dirty="0">
                <a:solidFill>
                  <a:srgbClr val="17487A"/>
                </a:solidFill>
              </a:rPr>
              <a:t>sound in the real world</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0070C0"/>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74362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Motivation</a:t>
            </a:r>
            <a:endParaRPr lang="el-GR" dirty="0"/>
          </a:p>
        </p:txBody>
      </p:sp>
      <p:sp>
        <p:nvSpPr>
          <p:cNvPr id="3" name="Content Placeholder 2"/>
          <p:cNvSpPr>
            <a:spLocks noGrp="1"/>
          </p:cNvSpPr>
          <p:nvPr>
            <p:ph idx="1"/>
          </p:nvPr>
        </p:nvSpPr>
        <p:spPr/>
        <p:txBody>
          <a:bodyPr>
            <a:normAutofit/>
          </a:bodyPr>
          <a:lstStyle/>
          <a:p>
            <a:pPr algn="just"/>
            <a:r>
              <a:rPr lang="en-US" sz="2000" dirty="0"/>
              <a:t>3D virtual scene can be described as a mosaic of technologies that includes </a:t>
            </a:r>
            <a:r>
              <a:rPr lang="en-US" sz="2000" dirty="0">
                <a:solidFill>
                  <a:srgbClr val="17487A"/>
                </a:solidFill>
              </a:rPr>
              <a:t>visual</a:t>
            </a:r>
            <a:r>
              <a:rPr lang="en-US" sz="2000" dirty="0"/>
              <a:t> and </a:t>
            </a:r>
            <a:r>
              <a:rPr lang="en-US" sz="2000" dirty="0">
                <a:solidFill>
                  <a:srgbClr val="17487A"/>
                </a:solidFill>
              </a:rPr>
              <a:t>auditory</a:t>
            </a:r>
            <a:r>
              <a:rPr lang="en-US" sz="2000" dirty="0"/>
              <a:t> rendering in order to simulate the real physical world</a:t>
            </a:r>
          </a:p>
          <a:p>
            <a:pPr lvl="1" algn="just"/>
            <a:r>
              <a:rPr lang="en-US" sz="1800" dirty="0"/>
              <a:t>sound indicates the user </a:t>
            </a:r>
            <a:r>
              <a:rPr lang="en-US" sz="1800" dirty="0">
                <a:solidFill>
                  <a:srgbClr val="17487A"/>
                </a:solidFill>
              </a:rPr>
              <a:t>where to look for something </a:t>
            </a:r>
            <a:r>
              <a:rPr lang="en-US" sz="1800" dirty="0"/>
              <a:t>and vision </a:t>
            </a:r>
            <a:r>
              <a:rPr lang="en-US" sz="1800" dirty="0">
                <a:solidFill>
                  <a:srgbClr val="17487A"/>
                </a:solidFill>
              </a:rPr>
              <a:t>where something is exactly</a:t>
            </a:r>
          </a:p>
          <a:p>
            <a:pPr algn="just"/>
            <a:r>
              <a:rPr lang="en-US" sz="2000" b="1" u="sng" dirty="0">
                <a:solidFill>
                  <a:srgbClr val="B0273C"/>
                </a:solidFill>
              </a:rPr>
              <a:t>but</a:t>
            </a:r>
            <a:r>
              <a:rPr lang="en-US" sz="2000" dirty="0"/>
              <a:t> for several years great effort has been devoted to achieve high quality visual rendering for the development of interactive virtual worlds </a:t>
            </a:r>
            <a:r>
              <a:rPr lang="en-US" sz="1600" dirty="0"/>
              <a:t>[</a:t>
            </a:r>
            <a:r>
              <a:rPr lang="en-US" sz="1600" i="1" dirty="0" err="1"/>
              <a:t>Raghuvanshi</a:t>
            </a:r>
            <a:r>
              <a:rPr lang="en-US" sz="1600" i="1" dirty="0"/>
              <a:t> N.</a:t>
            </a:r>
            <a:r>
              <a:rPr lang="en-US" sz="1600" dirty="0"/>
              <a:t>]</a:t>
            </a:r>
          </a:p>
          <a:p>
            <a:pPr algn="just"/>
            <a:r>
              <a:rPr lang="en-US" sz="2000" b="1" u="sng" dirty="0">
                <a:solidFill>
                  <a:srgbClr val="B0273C"/>
                </a:solidFill>
              </a:rPr>
              <a:t>result</a:t>
            </a:r>
            <a:r>
              <a:rPr lang="en-US" sz="2000" dirty="0"/>
              <a:t> </a:t>
            </a:r>
          </a:p>
          <a:p>
            <a:pPr lvl="1" algn="just"/>
            <a:r>
              <a:rPr lang="en-US" sz="1800" dirty="0"/>
              <a:t>this work proposes the enrichment of </a:t>
            </a:r>
            <a:r>
              <a:rPr lang="en-US" sz="1800" dirty="0">
                <a:solidFill>
                  <a:srgbClr val="17487A"/>
                </a:solidFill>
              </a:rPr>
              <a:t>X3D</a:t>
            </a:r>
            <a:r>
              <a:rPr lang="en-US" sz="1800" dirty="0"/>
              <a:t> with:</a:t>
            </a:r>
          </a:p>
          <a:p>
            <a:pPr lvl="2" algn="just"/>
            <a:r>
              <a:rPr lang="en-US" sz="1600" dirty="0"/>
              <a:t>spatial sound features which are harmonized with the corresponding </a:t>
            </a:r>
            <a:r>
              <a:rPr lang="en-US" sz="1600" dirty="0">
                <a:solidFill>
                  <a:srgbClr val="17487A"/>
                </a:solidFill>
              </a:rPr>
              <a:t>Web Audio API </a:t>
            </a:r>
            <a:r>
              <a:rPr lang="en-US" sz="1600" dirty="0"/>
              <a:t>nodes</a:t>
            </a:r>
          </a:p>
          <a:p>
            <a:pPr lvl="2" algn="just"/>
            <a:r>
              <a:rPr lang="en-US" sz="1600" dirty="0"/>
              <a:t>new node which includes </a:t>
            </a:r>
            <a:r>
              <a:rPr lang="en-US" sz="1600" dirty="0">
                <a:solidFill>
                  <a:srgbClr val="17487A"/>
                </a:solidFill>
              </a:rPr>
              <a:t>physical effects </a:t>
            </a:r>
            <a:r>
              <a:rPr lang="en-US" sz="1600" dirty="0"/>
              <a:t>involved in sound propagation such as surface reflection (specular, diffusion) and </a:t>
            </a:r>
            <a:r>
              <a:rPr lang="en-US" sz="1600" dirty="0">
                <a:solidFill>
                  <a:srgbClr val="17487A"/>
                </a:solidFill>
              </a:rPr>
              <a:t>wave phenomena </a:t>
            </a:r>
            <a:r>
              <a:rPr lang="en-US" sz="1600" dirty="0"/>
              <a:t>(refraction, diffraction), by taking into account the </a:t>
            </a:r>
            <a:r>
              <a:rPr lang="en-US" sz="1600" dirty="0">
                <a:solidFill>
                  <a:srgbClr val="17487A"/>
                </a:solidFill>
              </a:rPr>
              <a:t>geometry</a:t>
            </a:r>
            <a:r>
              <a:rPr lang="en-US" sz="1600" dirty="0"/>
              <a:t> of the scene</a:t>
            </a:r>
            <a:endParaRPr lang="el-GR" sz="1600"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0070C0"/>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02311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Background - Web Sound - Libraries</a:t>
            </a:r>
            <a:br>
              <a:rPr lang="en-US" dirty="0"/>
            </a:br>
            <a:r>
              <a:rPr lang="en-US" dirty="0"/>
              <a:t>   </a:t>
            </a:r>
            <a:endParaRPr lang="el-GR" dirty="0"/>
          </a:p>
        </p:txBody>
      </p:sp>
      <p:pic>
        <p:nvPicPr>
          <p:cNvPr id="7" name="Content Placeholder 6"/>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595498" y="1058000"/>
            <a:ext cx="2370986" cy="791909"/>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0070C0"/>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78843" y="2032368"/>
            <a:ext cx="2764518" cy="9758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90446" y="941741"/>
            <a:ext cx="2583637" cy="80867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26089" y="3883868"/>
            <a:ext cx="2361549" cy="80292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1" name="Picture 1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387986" y="3620560"/>
            <a:ext cx="2405353" cy="8875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251492" y="2059839"/>
            <a:ext cx="2717627" cy="105443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 name="Picture 12"/>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370909" y="5129624"/>
            <a:ext cx="2504119" cy="10943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4" name="Picture 13"/>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782265" y="5075081"/>
            <a:ext cx="2583637" cy="80092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94961" y="3443058"/>
            <a:ext cx="3253296" cy="94040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4272311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Background - Web Sound – Web Audio API - 1</a:t>
            </a:r>
            <a:endParaRPr lang="el-GR" dirty="0"/>
          </a:p>
        </p:txBody>
      </p:sp>
      <p:sp>
        <p:nvSpPr>
          <p:cNvPr id="3" name="Content Placeholder 2"/>
          <p:cNvSpPr>
            <a:spLocks noGrp="1"/>
          </p:cNvSpPr>
          <p:nvPr>
            <p:ph idx="1"/>
          </p:nvPr>
        </p:nvSpPr>
        <p:spPr/>
        <p:txBody>
          <a:bodyPr>
            <a:normAutofit/>
          </a:bodyPr>
          <a:lstStyle/>
          <a:p>
            <a:r>
              <a:rPr lang="en-GB" sz="2400" dirty="0"/>
              <a:t>Structure</a:t>
            </a:r>
          </a:p>
          <a:p>
            <a:pPr lvl="1"/>
            <a:r>
              <a:rPr lang="en-US" sz="2000" dirty="0"/>
              <a:t>Web Audio API involves handling audio operations inside an audio context (</a:t>
            </a:r>
            <a:r>
              <a:rPr lang="en-US" sz="2000" dirty="0">
                <a:solidFill>
                  <a:srgbClr val="17487A"/>
                </a:solidFill>
              </a:rPr>
              <a:t>AudioContext</a:t>
            </a:r>
            <a:r>
              <a:rPr lang="en-US" sz="2000" dirty="0"/>
              <a:t> node) and has been designed to allow modular routing</a:t>
            </a:r>
          </a:p>
          <a:p>
            <a:pPr lvl="1"/>
            <a:r>
              <a:rPr lang="en-US" sz="2000" dirty="0"/>
              <a:t>Particularly, the approach of Web Audio API is based on the concept of audio context, which presents the direction of audio stream flows, between sound nodes (</a:t>
            </a:r>
            <a:r>
              <a:rPr lang="en-US" sz="2000" dirty="0">
                <a:solidFill>
                  <a:srgbClr val="17487A"/>
                </a:solidFill>
              </a:rPr>
              <a:t>AudioNode</a:t>
            </a:r>
            <a:r>
              <a:rPr lang="en-US" sz="2000" dirty="0"/>
              <a:t>)</a:t>
            </a:r>
          </a:p>
          <a:p>
            <a:pPr lvl="1"/>
            <a:r>
              <a:rPr lang="en-US" sz="2000" dirty="0"/>
              <a:t>A simple, typical workflow for web audio API:</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0070C0"/>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7593" y="6105106"/>
            <a:ext cx="2374412" cy="68635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9" name="image4.png">
            <a:extLst>
              <a:ext uri="{FF2B5EF4-FFF2-40B4-BE49-F238E27FC236}">
                <a16:creationId xmlns:a16="http://schemas.microsoft.com/office/drawing/2014/main" id="{847B517C-B9FD-49AA-BD93-CC770F7B67A0}"/>
              </a:ext>
            </a:extLst>
          </p:cNvPr>
          <p:cNvPicPr>
            <a:picLocks noChangeAspect="1"/>
          </p:cNvPicPr>
          <p:nvPr/>
        </p:nvPicPr>
        <p:blipFill>
          <a:blip r:embed="rId3"/>
          <a:srcRect t="18744" b="22443"/>
          <a:stretch>
            <a:fillRect/>
          </a:stretch>
        </p:blipFill>
        <p:spPr>
          <a:xfrm>
            <a:off x="2068963" y="3964253"/>
            <a:ext cx="5612130" cy="1992049"/>
          </a:xfrm>
          <a:prstGeom prst="rect">
            <a:avLst/>
          </a:prstGeom>
          <a:ln/>
        </p:spPr>
      </p:pic>
    </p:spTree>
    <p:extLst>
      <p:ext uri="{BB962C8B-B14F-4D97-AF65-F5344CB8AC3E}">
        <p14:creationId xmlns:p14="http://schemas.microsoft.com/office/powerpoint/2010/main" val="3930075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Background - Web Sound – Web Audio API - 2</a:t>
            </a:r>
            <a:endParaRPr lang="el-GR" dirty="0"/>
          </a:p>
        </p:txBody>
      </p:sp>
      <p:sp>
        <p:nvSpPr>
          <p:cNvPr id="3" name="Content Placeholder 2"/>
          <p:cNvSpPr>
            <a:spLocks noGrp="1"/>
          </p:cNvSpPr>
          <p:nvPr>
            <p:ph idx="1"/>
          </p:nvPr>
        </p:nvSpPr>
        <p:spPr>
          <a:xfrm>
            <a:off x="212651" y="999461"/>
            <a:ext cx="9324754" cy="3515389"/>
          </a:xfrm>
        </p:spPr>
        <p:txBody>
          <a:bodyPr>
            <a:normAutofit lnSpcReduction="10000"/>
          </a:bodyPr>
          <a:lstStyle/>
          <a:p>
            <a:r>
              <a:rPr lang="en-GB" sz="2400" dirty="0"/>
              <a:t>Main Interface for Spatial Sound:</a:t>
            </a:r>
          </a:p>
          <a:p>
            <a:pPr lvl="1"/>
            <a:r>
              <a:rPr lang="en-US" sz="2200" dirty="0"/>
              <a:t>The </a:t>
            </a:r>
            <a:r>
              <a:rPr lang="en-US" sz="2200" dirty="0">
                <a:solidFill>
                  <a:srgbClr val="17487A"/>
                </a:solidFill>
              </a:rPr>
              <a:t>PannerNode</a:t>
            </a:r>
            <a:r>
              <a:rPr lang="en-US" sz="2200" dirty="0"/>
              <a:t> represents a processing node which positions/spatializes an incoming audio stream in three-dimensional space</a:t>
            </a:r>
          </a:p>
          <a:p>
            <a:pPr lvl="1"/>
            <a:r>
              <a:rPr lang="en-US" sz="2200" dirty="0"/>
              <a:t>There is a single listener (</a:t>
            </a:r>
            <a:r>
              <a:rPr lang="en-US" sz="2200" dirty="0" err="1">
                <a:solidFill>
                  <a:srgbClr val="17487A"/>
                </a:solidFill>
              </a:rPr>
              <a:t>AudioListener</a:t>
            </a:r>
            <a:r>
              <a:rPr lang="en-US" sz="2200" dirty="0"/>
              <a:t>) attached to the Web Audio API context that can be configured in space through position and orientation. Each </a:t>
            </a:r>
            <a:r>
              <a:rPr lang="en-US" sz="2200" dirty="0">
                <a:solidFill>
                  <a:srgbClr val="17487A"/>
                </a:solidFill>
              </a:rPr>
              <a:t>source</a:t>
            </a:r>
            <a:r>
              <a:rPr lang="en-US" sz="2200" dirty="0"/>
              <a:t> can be passed through a </a:t>
            </a:r>
            <a:r>
              <a:rPr lang="en-US" sz="2200" dirty="0" err="1"/>
              <a:t>panner</a:t>
            </a:r>
            <a:r>
              <a:rPr lang="en-US" sz="2200" dirty="0"/>
              <a:t> node (</a:t>
            </a:r>
            <a:r>
              <a:rPr lang="en-US" sz="2200" dirty="0">
                <a:solidFill>
                  <a:srgbClr val="17487A"/>
                </a:solidFill>
              </a:rPr>
              <a:t>PannerNode</a:t>
            </a:r>
            <a:r>
              <a:rPr lang="en-US" sz="2200" dirty="0"/>
              <a:t>), which spatializes the input audio</a:t>
            </a:r>
          </a:p>
          <a:p>
            <a:pPr lvl="1"/>
            <a:r>
              <a:rPr lang="en-US" sz="2200" dirty="0"/>
              <a:t>Based on the relative position of the sources and the listener, the Web Audio API computes the correct gain modifications</a:t>
            </a:r>
          </a:p>
          <a:p>
            <a:pPr marL="457200" lvl="1" indent="0">
              <a:buNone/>
            </a:pPr>
            <a:endParaRPr lang="en-GB" sz="2200"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0070C0"/>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7593" y="6105106"/>
            <a:ext cx="2374412" cy="68635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 name="Picture 9">
            <a:extLst>
              <a:ext uri="{FF2B5EF4-FFF2-40B4-BE49-F238E27FC236}">
                <a16:creationId xmlns:a16="http://schemas.microsoft.com/office/drawing/2014/main" id="{9CE1C8C7-EF76-419B-8F38-A1FF13E44A59}"/>
              </a:ext>
            </a:extLst>
          </p:cNvPr>
          <p:cNvPicPr>
            <a:picLocks noChangeAspect="1"/>
          </p:cNvPicPr>
          <p:nvPr/>
        </p:nvPicPr>
        <p:blipFill>
          <a:blip r:embed="rId3"/>
          <a:stretch>
            <a:fillRect/>
          </a:stretch>
        </p:blipFill>
        <p:spPr>
          <a:xfrm>
            <a:off x="2464409" y="4355276"/>
            <a:ext cx="4821237" cy="1686086"/>
          </a:xfrm>
          <a:prstGeom prst="rect">
            <a:avLst/>
          </a:prstGeom>
        </p:spPr>
      </p:pic>
      <p:sp>
        <p:nvSpPr>
          <p:cNvPr id="7" name="TextBox 6"/>
          <p:cNvSpPr txBox="1"/>
          <p:nvPr/>
        </p:nvSpPr>
        <p:spPr>
          <a:xfrm>
            <a:off x="2332705" y="6075182"/>
            <a:ext cx="5084644"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Reprinted from: B. </a:t>
            </a:r>
            <a:r>
              <a:rPr kumimoji="0" lang="en-GB" sz="1200" b="0" i="1"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Smus</a:t>
            </a:r>
            <a:r>
              <a:rPr kumimoji="0" lang="en-GB" sz="12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“Web Audio API”. O’Reilly Media, </a:t>
            </a:r>
            <a:r>
              <a:rPr kumimoji="0" lang="en-GB" sz="1200" b="0" i="1" u="none" strike="noStrike" kern="1200" cap="none" spc="0" normalizeH="0" baseline="0" noProof="0" dirty="0" err="1">
                <a:ln>
                  <a:noFill/>
                </a:ln>
                <a:solidFill>
                  <a:prstClr val="black">
                    <a:lumMod val="75000"/>
                    <a:lumOff val="25000"/>
                  </a:prstClr>
                </a:solidFill>
                <a:effectLst/>
                <a:uLnTx/>
                <a:uFillTx/>
                <a:latin typeface="Trebuchet MS" panose="020B0603020202020204"/>
                <a:ea typeface="+mn-ea"/>
                <a:cs typeface="+mn-cs"/>
              </a:rPr>
              <a:t>Inc</a:t>
            </a:r>
            <a:r>
              <a:rPr kumimoji="0" lang="en-GB" sz="12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2013</a:t>
            </a:r>
            <a:endParaRPr kumimoji="0" lang="el-GR" sz="12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68790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10888" r="2960"/>
          <a:stretch/>
        </p:blipFill>
        <p:spPr>
          <a:xfrm>
            <a:off x="90616" y="2369701"/>
            <a:ext cx="11262207" cy="1862824"/>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normAutofit fontScale="90000"/>
          </a:bodyPr>
          <a:lstStyle/>
          <a:p>
            <a:r>
              <a:rPr lang="en-US" dirty="0"/>
              <a:t>Background - X3D (Spatial) Sound - 1</a:t>
            </a:r>
            <a:br>
              <a:rPr lang="en-US" dirty="0"/>
            </a:br>
            <a:endParaRPr lang="el-GR" dirty="0"/>
          </a:p>
        </p:txBody>
      </p:sp>
      <p:sp>
        <p:nvSpPr>
          <p:cNvPr id="3" name="Content Placeholder 2"/>
          <p:cNvSpPr>
            <a:spLocks noGrp="1"/>
          </p:cNvSpPr>
          <p:nvPr>
            <p:ph idx="1"/>
          </p:nvPr>
        </p:nvSpPr>
        <p:spPr/>
        <p:txBody>
          <a:bodyPr/>
          <a:lstStyle/>
          <a:p>
            <a:r>
              <a:rPr lang="en-US" dirty="0"/>
              <a:t>Base Components of Sound in X3D - Nodes</a:t>
            </a:r>
            <a:endParaRPr lang="el-GR"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0070C0"/>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sp>
        <p:nvSpPr>
          <p:cNvPr id="15" name="Rectangle 14">
            <a:extLst>
              <a:ext uri="{FF2B5EF4-FFF2-40B4-BE49-F238E27FC236}">
                <a16:creationId xmlns:a16="http://schemas.microsoft.com/office/drawing/2014/main" id="{879DB081-CBD6-4F74-B7A3-00C124C1879D}"/>
              </a:ext>
            </a:extLst>
          </p:cNvPr>
          <p:cNvSpPr/>
          <p:nvPr/>
        </p:nvSpPr>
        <p:spPr>
          <a:xfrm>
            <a:off x="538956" y="2541948"/>
            <a:ext cx="2709530" cy="372139"/>
          </a:xfrm>
          <a:prstGeom prst="rect">
            <a:avLst/>
          </a:prstGeom>
          <a:noFill/>
          <a:ln w="34925" cap="flat" cmpd="sng" algn="ctr">
            <a:solidFill>
              <a:srgbClr val="B0273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5799"/>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16">
            <a:extLst>
              <a:ext uri="{FF2B5EF4-FFF2-40B4-BE49-F238E27FC236}">
                <a16:creationId xmlns:a16="http://schemas.microsoft.com/office/drawing/2014/main" id="{879DB081-CBD6-4F74-B7A3-00C124C1879D}"/>
              </a:ext>
            </a:extLst>
          </p:cNvPr>
          <p:cNvSpPr/>
          <p:nvPr/>
        </p:nvSpPr>
        <p:spPr>
          <a:xfrm>
            <a:off x="3335466" y="3499912"/>
            <a:ext cx="5484480" cy="328575"/>
          </a:xfrm>
          <a:prstGeom prst="rect">
            <a:avLst/>
          </a:prstGeom>
          <a:noFill/>
          <a:ln w="34925" cap="flat" cmpd="sng" algn="ctr">
            <a:solidFill>
              <a:srgbClr val="B0273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5799"/>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15671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Background - X3D (Spatial) Sound - 2</a:t>
            </a:r>
            <a:br>
              <a:rPr lang="en-US" dirty="0"/>
            </a:br>
            <a:endParaRPr lang="el-GR" dirty="0"/>
          </a:p>
        </p:txBody>
      </p:sp>
      <p:sp>
        <p:nvSpPr>
          <p:cNvPr id="3" name="Content Placeholder 2"/>
          <p:cNvSpPr>
            <a:spLocks noGrp="1"/>
          </p:cNvSpPr>
          <p:nvPr>
            <p:ph idx="1"/>
          </p:nvPr>
        </p:nvSpPr>
        <p:spPr/>
        <p:txBody>
          <a:bodyPr/>
          <a:lstStyle/>
          <a:p>
            <a:r>
              <a:rPr lang="en-US" dirty="0"/>
              <a:t>Base Components of Sound in X3D - Nodes</a:t>
            </a:r>
            <a:endParaRPr lang="el-GR"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0070C0"/>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7D51958A-813B-4032-8E86-F66434E90D8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0067" y="3353593"/>
            <a:ext cx="4344385" cy="2453852"/>
          </a:xfrm>
          <a:prstGeom prst="rect">
            <a:avLst/>
          </a:prstGeom>
        </p:spPr>
      </p:pic>
      <p:pic>
        <p:nvPicPr>
          <p:cNvPr id="9" name="Picture 8">
            <a:extLst>
              <a:ext uri="{FF2B5EF4-FFF2-40B4-BE49-F238E27FC236}">
                <a16:creationId xmlns:a16="http://schemas.microsoft.com/office/drawing/2014/main" id="{2FF4A939-DBB1-45E6-94DC-D8349B64E7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75028" y="1604731"/>
            <a:ext cx="4190753" cy="2479457"/>
          </a:xfrm>
          <a:prstGeom prst="rect">
            <a:avLst/>
          </a:prstGeom>
        </p:spPr>
      </p:pic>
      <p:pic>
        <p:nvPicPr>
          <p:cNvPr id="10" name="Picture 9">
            <a:extLst>
              <a:ext uri="{FF2B5EF4-FFF2-40B4-BE49-F238E27FC236}">
                <a16:creationId xmlns:a16="http://schemas.microsoft.com/office/drawing/2014/main" id="{73B5263D-BBAA-47B6-AB44-C532BAD8EE8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68675" y="4248133"/>
            <a:ext cx="3840813" cy="2244742"/>
          </a:xfrm>
          <a:prstGeom prst="rect">
            <a:avLst/>
          </a:prstGeom>
        </p:spPr>
      </p:pic>
      <p:pic>
        <p:nvPicPr>
          <p:cNvPr id="14" name="Picture 13">
            <a:extLst>
              <a:ext uri="{FF2B5EF4-FFF2-40B4-BE49-F238E27FC236}">
                <a16:creationId xmlns:a16="http://schemas.microsoft.com/office/drawing/2014/main" id="{2A6DFB6B-2105-4319-BB8F-7D9513C58A3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0067" y="1743369"/>
            <a:ext cx="3571956" cy="866316"/>
          </a:xfrm>
          <a:prstGeom prst="rect">
            <a:avLst/>
          </a:prstGeom>
        </p:spPr>
      </p:pic>
      <p:sp>
        <p:nvSpPr>
          <p:cNvPr id="15" name="Rectangle 14">
            <a:extLst>
              <a:ext uri="{FF2B5EF4-FFF2-40B4-BE49-F238E27FC236}">
                <a16:creationId xmlns:a16="http://schemas.microsoft.com/office/drawing/2014/main" id="{879DB081-CBD6-4F74-B7A3-00C124C1879D}"/>
              </a:ext>
            </a:extLst>
          </p:cNvPr>
          <p:cNvSpPr/>
          <p:nvPr/>
        </p:nvSpPr>
        <p:spPr>
          <a:xfrm>
            <a:off x="5179532" y="6127750"/>
            <a:ext cx="3521556" cy="220726"/>
          </a:xfrm>
          <a:prstGeom prst="rect">
            <a:avLst/>
          </a:prstGeom>
          <a:noFill/>
          <a:ln w="34925" cap="flat" cmpd="sng" algn="ctr">
            <a:solidFill>
              <a:srgbClr val="B0273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5799"/>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068335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6.9"/>
</p:tagLst>
</file>

<file path=ppt/theme/theme1.xml><?xml version="1.0" encoding="utf-8"?>
<a:theme xmlns:a="http://schemas.openxmlformats.org/drawingml/2006/main" name="1_디자인 사용자 지정">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Only">
      <a:majorFont>
        <a:latin typeface="Calibri"/>
        <a:ea typeface="Calibri"/>
        <a:cs typeface=""/>
      </a:majorFont>
      <a:minorFont>
        <a:latin typeface="Calibri"/>
        <a:ea typeface="Calibr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디자인 사용자 지정">
  <a:themeElements>
    <a:clrScheme name="파랑">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Only">
      <a:majorFont>
        <a:latin typeface="Calibri"/>
        <a:ea typeface="Calibri"/>
        <a:cs typeface=""/>
      </a:majorFont>
      <a:minorFont>
        <a:latin typeface="Calibri"/>
        <a:ea typeface="Calibr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cet">
  <a:themeElements>
    <a:clrScheme name="Custom 5">
      <a:dk1>
        <a:sysClr val="windowText" lastClr="000000"/>
      </a:dk1>
      <a:lt1>
        <a:sysClr val="window" lastClr="FFFFFF"/>
      </a:lt1>
      <a:dk2>
        <a:srgbClr val="2C3C43"/>
      </a:dk2>
      <a:lt2>
        <a:srgbClr val="EBEBEB"/>
      </a:lt2>
      <a:accent1>
        <a:srgbClr val="45697A"/>
      </a:accent1>
      <a:accent2>
        <a:srgbClr val="1E317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
  <TotalTime>2529</TotalTime>
  <Words>1317</Words>
  <Application>Microsoft Office PowerPoint</Application>
  <PresentationFormat>Widescreen</PresentationFormat>
  <Paragraphs>136</Paragraphs>
  <Slides>19</Slides>
  <Notes>0</Notes>
  <HiddenSlides>0</HiddenSlides>
  <MMClips>2</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19</vt:i4>
      </vt:variant>
    </vt:vector>
  </HeadingPairs>
  <TitlesOfParts>
    <vt:vector size="30" baseType="lpstr">
      <vt:lpstr>Arial</vt:lpstr>
      <vt:lpstr>Calibri</vt:lpstr>
      <vt:lpstr>Courier New</vt:lpstr>
      <vt:lpstr>Noto Sans</vt:lpstr>
      <vt:lpstr>Times New Roman</vt:lpstr>
      <vt:lpstr>Trebuchet MS</vt:lpstr>
      <vt:lpstr>Wingdings</vt:lpstr>
      <vt:lpstr>Wingdings 3</vt:lpstr>
      <vt:lpstr>1_디자인 사용자 지정</vt:lpstr>
      <vt:lpstr>디자인 사용자 지정</vt:lpstr>
      <vt:lpstr>Facet</vt:lpstr>
      <vt:lpstr>Extending X3D Realism with Audio Graphs, Acoustic Properties and 3D Spatial Sound</vt:lpstr>
      <vt:lpstr>Outline</vt:lpstr>
      <vt:lpstr>Introduction</vt:lpstr>
      <vt:lpstr>Motivation</vt:lpstr>
      <vt:lpstr>Background - Web Sound - Libraries    </vt:lpstr>
      <vt:lpstr>Background - Web Sound – Web Audio API - 1</vt:lpstr>
      <vt:lpstr>Background - Web Sound – Web Audio API - 2</vt:lpstr>
      <vt:lpstr>Background - X3D (Spatial) Sound - 1 </vt:lpstr>
      <vt:lpstr>Background - X3D (Spatial) Sound - 2 </vt:lpstr>
      <vt:lpstr>Background - Sound Propagation Phenomena - 1  </vt:lpstr>
      <vt:lpstr>Background - Sound Propagation Phenomena - 2  </vt:lpstr>
      <vt:lpstr>Background - Sound Propagation Phenomena - 3  </vt:lpstr>
      <vt:lpstr>Extend X3D with Spatial Sound Nodes (Our Approach)</vt:lpstr>
      <vt:lpstr>Design and Structure of new Nodes - 1  </vt:lpstr>
      <vt:lpstr>Design and Structure of new Nodes - 2 </vt:lpstr>
      <vt:lpstr>Evaluation - Examples</vt:lpstr>
      <vt:lpstr>Conclusion – Next Steps </vt:lpstr>
      <vt:lpstr>PowerPoint Presentation</vt:lpstr>
      <vt:lpstr>3D for a Hyperconnected World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Hwanyong LEE</dc:creator>
  <cp:lastModifiedBy>Eftychia Lakka</cp:lastModifiedBy>
  <cp:revision>36</cp:revision>
  <dcterms:created xsi:type="dcterms:W3CDTF">2020-09-06T13:01:07Z</dcterms:created>
  <dcterms:modified xsi:type="dcterms:W3CDTF">2020-10-15T12:16:18Z</dcterms:modified>
</cp:coreProperties>
</file>